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3" r:id="rId1"/>
    <p:sldMasterId id="2147483980" r:id="rId2"/>
    <p:sldMasterId id="2147486171" r:id="rId3"/>
  </p:sldMasterIdLst>
  <p:notesMasterIdLst>
    <p:notesMasterId r:id="rId81"/>
  </p:notesMasterIdLst>
  <p:handoutMasterIdLst>
    <p:handoutMasterId r:id="rId82"/>
  </p:handoutMasterIdLst>
  <p:sldIdLst>
    <p:sldId id="515" r:id="rId4"/>
    <p:sldId id="522" r:id="rId5"/>
    <p:sldId id="270" r:id="rId6"/>
    <p:sldId id="277" r:id="rId7"/>
    <p:sldId id="275" r:id="rId8"/>
    <p:sldId id="274" r:id="rId9"/>
    <p:sldId id="262" r:id="rId10"/>
    <p:sldId id="369" r:id="rId11"/>
    <p:sldId id="393" r:id="rId12"/>
    <p:sldId id="285" r:id="rId13"/>
    <p:sldId id="290" r:id="rId14"/>
    <p:sldId id="391" r:id="rId15"/>
    <p:sldId id="392" r:id="rId16"/>
    <p:sldId id="288" r:id="rId17"/>
    <p:sldId id="289" r:id="rId18"/>
    <p:sldId id="390" r:id="rId19"/>
    <p:sldId id="394" r:id="rId20"/>
    <p:sldId id="398" r:id="rId21"/>
    <p:sldId id="261" r:id="rId22"/>
    <p:sldId id="399" r:id="rId23"/>
    <p:sldId id="400" r:id="rId24"/>
    <p:sldId id="401" r:id="rId25"/>
    <p:sldId id="263" r:id="rId26"/>
    <p:sldId id="273" r:id="rId27"/>
    <p:sldId id="268" r:id="rId28"/>
    <p:sldId id="523" r:id="rId29"/>
    <p:sldId id="346" r:id="rId30"/>
    <p:sldId id="347" r:id="rId31"/>
    <p:sldId id="348" r:id="rId32"/>
    <p:sldId id="349" r:id="rId33"/>
    <p:sldId id="350" r:id="rId34"/>
    <p:sldId id="351" r:id="rId35"/>
    <p:sldId id="352" r:id="rId36"/>
    <p:sldId id="353" r:id="rId37"/>
    <p:sldId id="354" r:id="rId38"/>
    <p:sldId id="355" r:id="rId39"/>
    <p:sldId id="356" r:id="rId40"/>
    <p:sldId id="357" r:id="rId41"/>
    <p:sldId id="358" r:id="rId42"/>
    <p:sldId id="359" r:id="rId43"/>
    <p:sldId id="331" r:id="rId44"/>
    <p:sldId id="332" r:id="rId45"/>
    <p:sldId id="333" r:id="rId46"/>
    <p:sldId id="334" r:id="rId47"/>
    <p:sldId id="335" r:id="rId48"/>
    <p:sldId id="336" r:id="rId49"/>
    <p:sldId id="337" r:id="rId50"/>
    <p:sldId id="338" r:id="rId51"/>
    <p:sldId id="339" r:id="rId52"/>
    <p:sldId id="340" r:id="rId53"/>
    <p:sldId id="341" r:id="rId54"/>
    <p:sldId id="342" r:id="rId55"/>
    <p:sldId id="343" r:id="rId56"/>
    <p:sldId id="344" r:id="rId57"/>
    <p:sldId id="345" r:id="rId58"/>
    <p:sldId id="259" r:id="rId59"/>
    <p:sldId id="519" r:id="rId60"/>
    <p:sldId id="375" r:id="rId61"/>
    <p:sldId id="376" r:id="rId62"/>
    <p:sldId id="377" r:id="rId63"/>
    <p:sldId id="378" r:id="rId64"/>
    <p:sldId id="379" r:id="rId65"/>
    <p:sldId id="380" r:id="rId66"/>
    <p:sldId id="402" r:id="rId67"/>
    <p:sldId id="388" r:id="rId68"/>
    <p:sldId id="387" r:id="rId69"/>
    <p:sldId id="528" r:id="rId70"/>
    <p:sldId id="529" r:id="rId71"/>
    <p:sldId id="530" r:id="rId72"/>
    <p:sldId id="531" r:id="rId73"/>
    <p:sldId id="410" r:id="rId74"/>
    <p:sldId id="409" r:id="rId75"/>
    <p:sldId id="417" r:id="rId76"/>
    <p:sldId id="424" r:id="rId77"/>
    <p:sldId id="532" r:id="rId78"/>
    <p:sldId id="425" r:id="rId79"/>
    <p:sldId id="407" r:id="rId80"/>
  </p:sldIdLst>
  <p:sldSz cx="9144000" cy="6858000" type="screen4x3"/>
  <p:notesSz cx="6858000" cy="9144000"/>
  <p:defaultTextStyle>
    <a:defPPr>
      <a:defRPr lang="he-I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686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374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062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749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4362" algn="l" defTabSz="456869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1238" algn="l" defTabSz="456869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198104" algn="l" defTabSz="456869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4982" algn="l" defTabSz="456869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73E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 autoAdjust="0"/>
    <p:restoredTop sz="93424" autoAdjust="0"/>
  </p:normalViewPr>
  <p:slideViewPr>
    <p:cSldViewPr>
      <p:cViewPr varScale="1">
        <p:scale>
          <a:sx n="118" d="100"/>
          <a:sy n="118" d="100"/>
        </p:scale>
        <p:origin x="200" y="6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16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viewProps" Target="view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61" Type="http://schemas.openxmlformats.org/officeDocument/2006/relationships/slide" Target="slides/slide58.xml"/><Relationship Id="rId8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png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E25EC1A8-7E88-684C-914C-62626F39D487}" type="datetimeFigureOut">
              <a:rPr lang="en-US"/>
              <a:pPr>
                <a:defRPr/>
              </a:pPr>
              <a:t>4/13/21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43B78AB6-B9BB-A447-8746-A14058A2A4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0440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1">
              <a:defRPr sz="1200">
                <a:latin typeface="Times New Roman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rtl="1">
              <a:defRPr sz="1200">
                <a:latin typeface="Times New Roman" charset="0"/>
                <a:cs typeface="Arial" charset="0"/>
              </a:defRPr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rtl="1">
              <a:defRPr sz="1200">
                <a:latin typeface="Times New Roman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rtl="1">
              <a:defRPr sz="1200">
                <a:latin typeface="Times New Roman" charset="0"/>
                <a:cs typeface="Times New Roman" charset="0"/>
              </a:defRPr>
            </a:lvl1pPr>
          </a:lstStyle>
          <a:p>
            <a:pPr>
              <a:defRPr/>
            </a:pPr>
            <a:fld id="{F6CCEFA9-1721-594A-B23B-ED5C243DCAC5}" type="slidenum">
              <a:rPr lang="ar-sa"/>
              <a:pPr>
                <a:defRPr/>
              </a:pPr>
              <a:t>‹#›</a:t>
            </a:fld>
            <a:endParaRPr lang="he-IL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3795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Arial" charset="0"/>
      </a:defRPr>
    </a:lvl1pPr>
    <a:lvl2pPr marL="456869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2pPr>
    <a:lvl3pPr marL="913743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3pPr>
    <a:lvl4pPr marL="137062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4pPr>
    <a:lvl5pPr marL="1827491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5pPr>
    <a:lvl6pPr marL="2284362" algn="l" defTabSz="45686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238" algn="l" defTabSz="45686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104" algn="l" defTabSz="45686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4982" algn="l" defTabSz="45686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30000"/>
              </a:spcBef>
              <a:spcAft>
                <a:spcPct val="0"/>
              </a:spcAft>
            </a:pP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CCEFA9-1721-594A-B23B-ED5C243DCAC5}" type="slidenum">
              <a:rPr lang="ar-sa" smtClean="0"/>
              <a:pPr>
                <a:defRPr/>
              </a:pPr>
              <a:t>7</a:t>
            </a:fld>
            <a:endParaRPr lang="he-IL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8965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dirty="0"/>
              <a:t>Duane et al. 1987 - https://</a:t>
            </a:r>
            <a:r>
              <a:rPr lang="en-US" dirty="0" err="1"/>
              <a:t>www.sciencedirect.com</a:t>
            </a:r>
            <a:r>
              <a:rPr lang="en-US" dirty="0"/>
              <a:t>/science/article/abs/</a:t>
            </a:r>
            <a:r>
              <a:rPr lang="en-US" dirty="0" err="1"/>
              <a:t>pii</a:t>
            </a:r>
            <a:r>
              <a:rPr lang="en-US" dirty="0"/>
              <a:t>/037026938791197X</a:t>
            </a:r>
          </a:p>
          <a:p>
            <a:pPr algn="l" rt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dirty="0"/>
              <a:t>Neal 1996a - http://</a:t>
            </a:r>
            <a:r>
              <a:rPr lang="en-US" dirty="0" err="1"/>
              <a:t>citeseerx.ist.psu.edu</a:t>
            </a:r>
            <a:r>
              <a:rPr lang="en-US" dirty="0"/>
              <a:t>/</a:t>
            </a:r>
            <a:r>
              <a:rPr lang="en-US" dirty="0" err="1"/>
              <a:t>viewdoc</a:t>
            </a:r>
            <a:r>
              <a:rPr lang="en-US" dirty="0"/>
              <a:t>/</a:t>
            </a:r>
            <a:r>
              <a:rPr lang="en-US" dirty="0" err="1"/>
              <a:t>download?doi</a:t>
            </a:r>
            <a:r>
              <a:rPr lang="en-US" dirty="0"/>
              <a:t>=10.1.1.446.9306&amp;rep=rep1&amp;type=pdf</a:t>
            </a:r>
          </a:p>
          <a:p>
            <a:pPr algn="l" rt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dirty="0"/>
              <a:t>Reviewed – Handbook of Markov Chain Monta Carlo 2011,MCMC Using Hamiltonian Dynamics (Neal, 2011)</a:t>
            </a:r>
          </a:p>
          <a:p>
            <a:pPr algn="l" rt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dirty="0"/>
              <a:t>NUTS MCMC - http://</a:t>
            </a:r>
            <a:r>
              <a:rPr lang="en-US" dirty="0" err="1"/>
              <a:t>www.stat.columbia.edu</a:t>
            </a:r>
            <a:r>
              <a:rPr lang="en-US" dirty="0"/>
              <a:t>/~</a:t>
            </a:r>
            <a:r>
              <a:rPr lang="en-US" dirty="0" err="1"/>
              <a:t>gelman</a:t>
            </a:r>
            <a:r>
              <a:rPr lang="en-US" dirty="0"/>
              <a:t>/research/unpublished/</a:t>
            </a:r>
            <a:r>
              <a:rPr lang="en-US" dirty="0" err="1"/>
              <a:t>nuts.pdf</a:t>
            </a:r>
            <a:endParaRPr lang="en-US" dirty="0"/>
          </a:p>
          <a:p>
            <a:pPr algn="l" rtl="0" eaLnBrk="0" fontAlgn="base" hangingPunct="0">
              <a:spcBef>
                <a:spcPct val="30000"/>
              </a:spcBef>
              <a:spcAft>
                <a:spcPct val="0"/>
              </a:spcAft>
            </a:pP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CCEFA9-1721-594A-B23B-ED5C243DCAC5}" type="slidenum">
              <a:rPr lang="ar-sa" smtClean="0"/>
              <a:pPr>
                <a:defRPr/>
              </a:pPr>
              <a:t>75</a:t>
            </a:fld>
            <a:endParaRPr lang="he-IL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627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30000"/>
              </a:spcBef>
              <a:spcAft>
                <a:spcPct val="0"/>
              </a:spcAft>
            </a:pP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CCEFA9-1721-594A-B23B-ED5C243DCAC5}" type="slidenum">
              <a:rPr lang="ar-sa" smtClean="0"/>
              <a:pPr>
                <a:defRPr/>
              </a:pPr>
              <a:t>8</a:t>
            </a:fld>
            <a:endParaRPr lang="he-IL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044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7">
            <a:extLst>
              <a:ext uri="{FF2B5EF4-FFF2-40B4-BE49-F238E27FC236}">
                <a16:creationId xmlns:a16="http://schemas.microsoft.com/office/drawing/2014/main" id="{B72E586B-D796-BE4F-A1C7-B84BA8394B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EED1C2D9-95F5-994B-8659-D8333477BC52}" type="slidenum">
              <a:rPr lang="en-US" altLang="en-IL"/>
              <a:pPr algn="l">
                <a:spcBef>
                  <a:spcPct val="0"/>
                </a:spcBef>
              </a:pPr>
              <a:t>58</a:t>
            </a:fld>
            <a:endParaRPr lang="en-US" altLang="en-IL"/>
          </a:p>
        </p:txBody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E4892693-AFE4-2D41-840B-68BB2838D0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97C4C00B-3977-5446-B2C7-B32BAB7828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he-IL" altLang="en-IL"/>
          </a:p>
        </p:txBody>
      </p:sp>
    </p:spTree>
    <p:extLst>
      <p:ext uri="{BB962C8B-B14F-4D97-AF65-F5344CB8AC3E}">
        <p14:creationId xmlns:p14="http://schemas.microsoft.com/office/powerpoint/2010/main" val="3460064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7">
            <a:extLst>
              <a:ext uri="{FF2B5EF4-FFF2-40B4-BE49-F238E27FC236}">
                <a16:creationId xmlns:a16="http://schemas.microsoft.com/office/drawing/2014/main" id="{B4FD2EB2-7205-9A40-962C-5E8A1C91B5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DEC04F3A-2D7D-0144-9EC2-701F6D9A2654}" type="slidenum">
              <a:rPr lang="en-US" altLang="en-IL"/>
              <a:pPr algn="l">
                <a:spcBef>
                  <a:spcPct val="0"/>
                </a:spcBef>
              </a:pPr>
              <a:t>59</a:t>
            </a:fld>
            <a:endParaRPr lang="en-US" altLang="en-IL"/>
          </a:p>
        </p:txBody>
      </p:sp>
      <p:sp>
        <p:nvSpPr>
          <p:cNvPr id="103426" name="Rectangle 2">
            <a:extLst>
              <a:ext uri="{FF2B5EF4-FFF2-40B4-BE49-F238E27FC236}">
                <a16:creationId xmlns:a16="http://schemas.microsoft.com/office/drawing/2014/main" id="{F135CD55-35B8-0945-8456-B260E88DBD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5810619C-5585-D345-A013-E06C213C8B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he-IL" altLang="en-IL"/>
          </a:p>
        </p:txBody>
      </p:sp>
    </p:spTree>
    <p:extLst>
      <p:ext uri="{BB962C8B-B14F-4D97-AF65-F5344CB8AC3E}">
        <p14:creationId xmlns:p14="http://schemas.microsoft.com/office/powerpoint/2010/main" val="208166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>
            <a:extLst>
              <a:ext uri="{FF2B5EF4-FFF2-40B4-BE49-F238E27FC236}">
                <a16:creationId xmlns:a16="http://schemas.microsoft.com/office/drawing/2014/main" id="{827FCAD8-4AAA-4E4D-BFBF-5A02947A42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E706B9C6-BA40-084E-B739-40EFAAAB4A74}" type="slidenum">
              <a:rPr lang="en-US" altLang="en-IL"/>
              <a:pPr algn="l">
                <a:spcBef>
                  <a:spcPct val="0"/>
                </a:spcBef>
              </a:pPr>
              <a:t>60</a:t>
            </a:fld>
            <a:endParaRPr lang="en-US" altLang="en-IL"/>
          </a:p>
        </p:txBody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552806D9-C83E-F449-9CB6-CE21B159B1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854BB069-7248-C746-B5D1-357D66BDE9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he-IL" altLang="en-IL"/>
          </a:p>
        </p:txBody>
      </p:sp>
    </p:spTree>
    <p:extLst>
      <p:ext uri="{BB962C8B-B14F-4D97-AF65-F5344CB8AC3E}">
        <p14:creationId xmlns:p14="http://schemas.microsoft.com/office/powerpoint/2010/main" val="1300423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>
            <a:extLst>
              <a:ext uri="{FF2B5EF4-FFF2-40B4-BE49-F238E27FC236}">
                <a16:creationId xmlns:a16="http://schemas.microsoft.com/office/drawing/2014/main" id="{5E42B049-D49E-C842-BEE2-B5AF5D65E6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21799412-7F0D-BE42-B90C-A30DC92157C4}" type="slidenum">
              <a:rPr lang="en-US" altLang="en-IL"/>
              <a:pPr algn="l">
                <a:spcBef>
                  <a:spcPct val="0"/>
                </a:spcBef>
              </a:pPr>
              <a:t>61</a:t>
            </a:fld>
            <a:endParaRPr lang="en-US" altLang="en-IL"/>
          </a:p>
        </p:txBody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D7433190-A6AF-2D4D-884E-765B01ACB9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BE0944B9-D0FD-6446-9D6D-0AED346433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he-IL" altLang="en-IL"/>
          </a:p>
        </p:txBody>
      </p:sp>
    </p:spTree>
    <p:extLst>
      <p:ext uri="{BB962C8B-B14F-4D97-AF65-F5344CB8AC3E}">
        <p14:creationId xmlns:p14="http://schemas.microsoft.com/office/powerpoint/2010/main" val="1642256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7">
            <a:extLst>
              <a:ext uri="{FF2B5EF4-FFF2-40B4-BE49-F238E27FC236}">
                <a16:creationId xmlns:a16="http://schemas.microsoft.com/office/drawing/2014/main" id="{BF2A99C5-9779-2A48-9664-4D4BC5A346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B340DF2D-6990-F049-A721-CBEF1B827008}" type="slidenum">
              <a:rPr lang="en-US" altLang="en-IL"/>
              <a:pPr algn="l">
                <a:spcBef>
                  <a:spcPct val="0"/>
                </a:spcBef>
              </a:pPr>
              <a:t>62</a:t>
            </a:fld>
            <a:endParaRPr lang="en-US" altLang="en-IL"/>
          </a:p>
        </p:txBody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47D5E27B-71B3-6742-8995-41FA72EA5A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92CEDCD5-5BAA-4541-8D62-6061474466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he-IL" altLang="en-IL"/>
          </a:p>
        </p:txBody>
      </p:sp>
    </p:spTree>
    <p:extLst>
      <p:ext uri="{BB962C8B-B14F-4D97-AF65-F5344CB8AC3E}">
        <p14:creationId xmlns:p14="http://schemas.microsoft.com/office/powerpoint/2010/main" val="2821672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>
            <a:extLst>
              <a:ext uri="{FF2B5EF4-FFF2-40B4-BE49-F238E27FC236}">
                <a16:creationId xmlns:a16="http://schemas.microsoft.com/office/drawing/2014/main" id="{78A09244-FF9E-0442-86CA-0441A27424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</a:pPr>
            <a:fld id="{72219A1D-79E6-6646-81FD-76F72D11B88C}" type="slidenum">
              <a:rPr lang="en-US" altLang="en-IL"/>
              <a:pPr algn="l">
                <a:spcBef>
                  <a:spcPct val="0"/>
                </a:spcBef>
              </a:pPr>
              <a:t>63</a:t>
            </a:fld>
            <a:endParaRPr lang="en-US" altLang="en-IL"/>
          </a:p>
        </p:txBody>
      </p:sp>
      <p:sp>
        <p:nvSpPr>
          <p:cNvPr id="111618" name="Rectangle 2">
            <a:extLst>
              <a:ext uri="{FF2B5EF4-FFF2-40B4-BE49-F238E27FC236}">
                <a16:creationId xmlns:a16="http://schemas.microsoft.com/office/drawing/2014/main" id="{067D962B-6E8C-6F45-8CAE-9C710443E1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741A96D4-C0ED-2B44-9171-17BF56C4B6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he-IL" altLang="en-IL"/>
          </a:p>
        </p:txBody>
      </p:sp>
    </p:spTree>
    <p:extLst>
      <p:ext uri="{BB962C8B-B14F-4D97-AF65-F5344CB8AC3E}">
        <p14:creationId xmlns:p14="http://schemas.microsoft.com/office/powerpoint/2010/main" val="567055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eaLnBrk="0" fontAlgn="base" hangingPunct="0">
              <a:spcBef>
                <a:spcPct val="30000"/>
              </a:spcBef>
              <a:spcAft>
                <a:spcPct val="0"/>
              </a:spcAft>
            </a:pP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CCEFA9-1721-594A-B23B-ED5C243DCAC5}" type="slidenum">
              <a:rPr lang="ar-sa" smtClean="0"/>
              <a:pPr>
                <a:defRPr/>
              </a:pPr>
              <a:t>73</a:t>
            </a:fld>
            <a:endParaRPr lang="he-IL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349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21" name="Rectangle 25"/>
          <p:cNvSpPr>
            <a:spLocks noGrp="1" noChangeArrowheads="1"/>
          </p:cNvSpPr>
          <p:nvPr>
            <p:ph type="ctrTitle"/>
          </p:nvPr>
        </p:nvSpPr>
        <p:spPr>
          <a:xfrm>
            <a:off x="1173163" y="1341438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80922" name="Rectangle 26"/>
          <p:cNvSpPr>
            <a:spLocks noGrp="1" noChangeArrowheads="1"/>
          </p:cNvSpPr>
          <p:nvPr>
            <p:ph type="subTitle" idx="1"/>
          </p:nvPr>
        </p:nvSpPr>
        <p:spPr>
          <a:xfrm>
            <a:off x="1166813" y="3886200"/>
            <a:ext cx="6400800" cy="1752600"/>
          </a:xfrm>
        </p:spPr>
        <p:txBody>
          <a:bodyPr/>
          <a:lstStyle>
            <a:lvl1pPr marL="0" indent="0">
              <a:buFont typeface="Monotype Sorts" charset="0"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Rectangle 27"/>
          <p:cNvSpPr>
            <a:spLocks noGrp="1" noChangeArrowheads="1"/>
          </p:cNvSpPr>
          <p:nvPr>
            <p:ph type="dt" sz="half" idx="10"/>
          </p:nvPr>
        </p:nvSpPr>
        <p:spPr>
          <a:xfrm>
            <a:off x="1166814" y="6248400"/>
            <a:ext cx="1905000" cy="457200"/>
          </a:xfrm>
          <a:prstGeom prst="rect">
            <a:avLst/>
          </a:prstGeom>
        </p:spPr>
        <p:txBody>
          <a:bodyPr lIns="91373" tIns="45687" rIns="91373" bIns="45687"/>
          <a:lstStyle>
            <a:lvl1pPr algn="r" eaLnBrk="0" hangingPunct="0">
              <a:defRPr sz="2400" b="1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1"/>
          </p:nvPr>
        </p:nvSpPr>
        <p:spPr>
          <a:xfrm>
            <a:off x="3581401" y="6248400"/>
            <a:ext cx="2895600" cy="457200"/>
          </a:xfrm>
          <a:prstGeom prst="rect">
            <a:avLst/>
          </a:prstGeom>
        </p:spPr>
        <p:txBody>
          <a:bodyPr lIns="91373" tIns="45687" rIns="91373" bIns="45687"/>
          <a:lstStyle>
            <a:lvl1pPr algn="r" eaLnBrk="0" hangingPunct="0">
              <a:defRPr sz="2400" b="1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 eaLnBrk="1" hangingPunct="1">
              <a:defRPr>
                <a:solidFill>
                  <a:srgbClr val="000000"/>
                </a:solidFill>
                <a:latin typeface="Calibri"/>
              </a:defRPr>
            </a:lvl1pPr>
          </a:lstStyle>
          <a:p>
            <a:pPr>
              <a:defRPr/>
            </a:pPr>
            <a:fld id="{BEB7C240-155B-4844-A9CA-14FB6583FE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698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73164" y="6265863"/>
            <a:ext cx="1905000" cy="457200"/>
          </a:xfrm>
          <a:prstGeom prst="rect">
            <a:avLst/>
          </a:prstGeom>
        </p:spPr>
        <p:txBody>
          <a:bodyPr lIns="91373" tIns="45687" rIns="91373" bIns="45687"/>
          <a:lstStyle>
            <a:lvl1pPr algn="r" eaLnBrk="0" hangingPunct="0">
              <a:defRPr sz="2400" b="1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1401" y="6248400"/>
            <a:ext cx="2895600" cy="457200"/>
          </a:xfrm>
          <a:prstGeom prst="rect">
            <a:avLst/>
          </a:prstGeom>
        </p:spPr>
        <p:txBody>
          <a:bodyPr lIns="91373" tIns="45687" rIns="91373" bIns="45687"/>
          <a:lstStyle>
            <a:lvl1pPr algn="r" eaLnBrk="0" hangingPunct="0">
              <a:defRPr sz="2400" b="1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 eaLnBrk="1" hangingPunct="1">
              <a:defRPr>
                <a:latin typeface="Calibri"/>
              </a:defRPr>
            </a:lvl1pPr>
          </a:lstStyle>
          <a:p>
            <a:pPr>
              <a:defRPr/>
            </a:pPr>
            <a:fld id="{E1F9EF89-5C17-A540-947F-F59298F0A1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943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2463" y="457200"/>
            <a:ext cx="19431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3164" y="457200"/>
            <a:ext cx="56769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73164" y="6265863"/>
            <a:ext cx="1905000" cy="457200"/>
          </a:xfrm>
          <a:prstGeom prst="rect">
            <a:avLst/>
          </a:prstGeom>
        </p:spPr>
        <p:txBody>
          <a:bodyPr lIns="91373" tIns="45687" rIns="91373" bIns="45687"/>
          <a:lstStyle>
            <a:lvl1pPr algn="r" eaLnBrk="0" hangingPunct="0">
              <a:defRPr sz="2400" b="1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1401" y="6248400"/>
            <a:ext cx="2895600" cy="457200"/>
          </a:xfrm>
          <a:prstGeom prst="rect">
            <a:avLst/>
          </a:prstGeom>
        </p:spPr>
        <p:txBody>
          <a:bodyPr lIns="91373" tIns="45687" rIns="91373" bIns="45687"/>
          <a:lstStyle>
            <a:lvl1pPr algn="r" eaLnBrk="0" hangingPunct="0">
              <a:defRPr sz="2400" b="1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 eaLnBrk="1" hangingPunct="1">
              <a:defRPr>
                <a:latin typeface="Calibri"/>
              </a:defRPr>
            </a:lvl1pPr>
          </a:lstStyle>
          <a:p>
            <a:pPr>
              <a:defRPr/>
            </a:pPr>
            <a:fld id="{DC3C8290-95DB-CA41-B81F-5BC8AD755E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93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163" y="4572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73163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35564" y="1981201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135564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173164" y="6265863"/>
            <a:ext cx="1905000" cy="457200"/>
          </a:xfrm>
          <a:prstGeom prst="rect">
            <a:avLst/>
          </a:prstGeom>
        </p:spPr>
        <p:txBody>
          <a:bodyPr lIns="91373" tIns="45687" rIns="91373" bIns="45687"/>
          <a:lstStyle>
            <a:lvl1pPr algn="r" eaLnBrk="0" hangingPunct="0">
              <a:defRPr sz="2400" b="1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581401" y="6248400"/>
            <a:ext cx="2895600" cy="457200"/>
          </a:xfrm>
          <a:prstGeom prst="rect">
            <a:avLst/>
          </a:prstGeom>
        </p:spPr>
        <p:txBody>
          <a:bodyPr lIns="91373" tIns="45687" rIns="91373" bIns="45687"/>
          <a:lstStyle>
            <a:lvl1pPr algn="r" eaLnBrk="0" hangingPunct="0">
              <a:defRPr sz="2400" b="1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 eaLnBrk="1" hangingPunct="1">
              <a:defRPr/>
            </a:lvl1pPr>
          </a:lstStyle>
          <a:p>
            <a:pPr>
              <a:defRPr/>
            </a:pPr>
            <a:fld id="{22DB975D-253B-B444-8F37-2FC4BA515BD0}" type="slidenum">
              <a:rPr lang="he-IL"/>
              <a:pPr>
                <a:defRPr/>
              </a:pPr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44445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163" y="4572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3163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35564" y="1981201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135564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173164" y="6265863"/>
            <a:ext cx="1905000" cy="457200"/>
          </a:xfrm>
          <a:prstGeom prst="rect">
            <a:avLst/>
          </a:prstGeom>
        </p:spPr>
        <p:txBody>
          <a:bodyPr lIns="91373" tIns="45687" rIns="91373" bIns="45687"/>
          <a:lstStyle>
            <a:lvl1pPr algn="r" eaLnBrk="0" hangingPunct="0">
              <a:defRPr sz="2400" b="1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581401" y="6248400"/>
            <a:ext cx="2895600" cy="457200"/>
          </a:xfrm>
          <a:prstGeom prst="rect">
            <a:avLst/>
          </a:prstGeom>
        </p:spPr>
        <p:txBody>
          <a:bodyPr lIns="91373" tIns="45687" rIns="91373" bIns="45687"/>
          <a:lstStyle>
            <a:lvl1pPr algn="r" eaLnBrk="0" hangingPunct="0">
              <a:defRPr sz="2400" b="1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 eaLnBrk="1" hangingPunct="1">
              <a:defRPr/>
            </a:lvl1pPr>
          </a:lstStyle>
          <a:p>
            <a:pPr>
              <a:defRPr/>
            </a:pPr>
            <a:fld id="{B2B84915-A842-E94E-8590-1416F562AFBF}" type="slidenum">
              <a:rPr lang="he-IL"/>
              <a:pPr>
                <a:defRPr/>
              </a:pPr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79546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173163" y="4572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173163" y="1981201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35564" y="1981201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173163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35564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173164" y="6265863"/>
            <a:ext cx="1905000" cy="457200"/>
          </a:xfrm>
          <a:prstGeom prst="rect">
            <a:avLst/>
          </a:prstGeom>
        </p:spPr>
        <p:txBody>
          <a:bodyPr lIns="91373" tIns="45687" rIns="91373" bIns="45687"/>
          <a:lstStyle>
            <a:lvl1pPr algn="r" eaLnBrk="0" hangingPunct="0">
              <a:defRPr sz="2400" b="1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581401" y="6248400"/>
            <a:ext cx="2895600" cy="457200"/>
          </a:xfrm>
          <a:prstGeom prst="rect">
            <a:avLst/>
          </a:prstGeom>
        </p:spPr>
        <p:txBody>
          <a:bodyPr lIns="91373" tIns="45687" rIns="91373" bIns="45687"/>
          <a:lstStyle>
            <a:lvl1pPr algn="r" eaLnBrk="0" hangingPunct="0">
              <a:defRPr sz="2400" b="1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 eaLnBrk="1" hangingPunct="1">
              <a:defRPr>
                <a:latin typeface="Calibri"/>
              </a:defRPr>
            </a:lvl1pPr>
          </a:lstStyle>
          <a:p>
            <a:pPr>
              <a:defRPr/>
            </a:pPr>
            <a:fld id="{D2DC1B8B-616D-D04B-B52E-F117F6E45B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898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163" y="4572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73163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5564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73164" y="6265863"/>
            <a:ext cx="1905000" cy="457200"/>
          </a:xfrm>
          <a:prstGeom prst="rect">
            <a:avLst/>
          </a:prstGeom>
        </p:spPr>
        <p:txBody>
          <a:bodyPr lIns="91373" tIns="45687" rIns="91373" bIns="45687"/>
          <a:lstStyle>
            <a:lvl1pPr algn="r" eaLnBrk="0" hangingPunct="0">
              <a:defRPr sz="2400" b="1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81401" y="6248400"/>
            <a:ext cx="2895600" cy="457200"/>
          </a:xfrm>
          <a:prstGeom prst="rect">
            <a:avLst/>
          </a:prstGeom>
        </p:spPr>
        <p:txBody>
          <a:bodyPr lIns="91373" tIns="45687" rIns="91373" bIns="45687"/>
          <a:lstStyle>
            <a:lvl1pPr algn="r" eaLnBrk="0" hangingPunct="0">
              <a:defRPr sz="2400" b="1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 eaLnBrk="1" hangingPunct="1">
              <a:defRPr>
                <a:latin typeface="Calibri"/>
              </a:defRPr>
            </a:lvl1pPr>
          </a:lstStyle>
          <a:p>
            <a:pPr>
              <a:defRPr/>
            </a:pPr>
            <a:fld id="{9C58369E-9C80-FA47-80EA-CACF72A165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54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163" y="4572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173163" y="1981200"/>
            <a:ext cx="7772400" cy="4114800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73164" y="6265863"/>
            <a:ext cx="1905000" cy="457200"/>
          </a:xfrm>
          <a:prstGeom prst="rect">
            <a:avLst/>
          </a:prstGeom>
        </p:spPr>
        <p:txBody>
          <a:bodyPr lIns="91373" tIns="45687" rIns="91373" bIns="45687"/>
          <a:lstStyle>
            <a:lvl1pPr algn="r" eaLnBrk="0" hangingPunct="0">
              <a:defRPr sz="2400" b="1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1401" y="6248400"/>
            <a:ext cx="2895600" cy="457200"/>
          </a:xfrm>
          <a:prstGeom prst="rect">
            <a:avLst/>
          </a:prstGeom>
        </p:spPr>
        <p:txBody>
          <a:bodyPr lIns="91373" tIns="45687" rIns="91373" bIns="45687"/>
          <a:lstStyle>
            <a:lvl1pPr algn="r" eaLnBrk="0" hangingPunct="0">
              <a:defRPr sz="2400" b="1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 eaLnBrk="1" hangingPunct="1">
              <a:defRPr>
                <a:latin typeface="Calibri"/>
              </a:defRPr>
            </a:lvl1pPr>
          </a:lstStyle>
          <a:p>
            <a:pPr>
              <a:defRPr/>
            </a:pPr>
            <a:fld id="{123DB761-6656-E14B-BA82-58DFCB615B2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2101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21" name="Rectangle 25"/>
          <p:cNvSpPr>
            <a:spLocks noGrp="1" noChangeArrowheads="1"/>
          </p:cNvSpPr>
          <p:nvPr>
            <p:ph type="ctrTitle"/>
          </p:nvPr>
        </p:nvSpPr>
        <p:spPr>
          <a:xfrm>
            <a:off x="1173163" y="1341438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80922" name="Rectangle 26"/>
          <p:cNvSpPr>
            <a:spLocks noGrp="1" noChangeArrowheads="1"/>
          </p:cNvSpPr>
          <p:nvPr>
            <p:ph type="subTitle" idx="1"/>
          </p:nvPr>
        </p:nvSpPr>
        <p:spPr>
          <a:xfrm>
            <a:off x="1166813" y="3886200"/>
            <a:ext cx="6400800" cy="1752600"/>
          </a:xfrm>
        </p:spPr>
        <p:txBody>
          <a:bodyPr/>
          <a:lstStyle>
            <a:lvl1pPr marL="0" indent="0">
              <a:buFont typeface="Monotype Sorts" charset="0"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Rectangle 27"/>
          <p:cNvSpPr>
            <a:spLocks noGrp="1" noChangeArrowheads="1"/>
          </p:cNvSpPr>
          <p:nvPr>
            <p:ph type="dt" sz="half" idx="10"/>
          </p:nvPr>
        </p:nvSpPr>
        <p:spPr>
          <a:xfrm>
            <a:off x="1166814" y="6248400"/>
            <a:ext cx="1905000" cy="457200"/>
          </a:xfrm>
          <a:prstGeom prst="rect">
            <a:avLst/>
          </a:prstGeom>
        </p:spPr>
        <p:txBody>
          <a:bodyPr lIns="91350" tIns="45675" rIns="91350" bIns="45675"/>
          <a:lstStyle>
            <a:lvl1pPr algn="r" eaLnBrk="0" hangingPunct="0">
              <a:defRPr sz="2400" b="1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1"/>
          </p:nvPr>
        </p:nvSpPr>
        <p:spPr>
          <a:xfrm>
            <a:off x="3581401" y="6248400"/>
            <a:ext cx="2895600" cy="457200"/>
          </a:xfrm>
          <a:prstGeom prst="rect">
            <a:avLst/>
          </a:prstGeom>
        </p:spPr>
        <p:txBody>
          <a:bodyPr lIns="91350" tIns="45675" rIns="91350" bIns="45675"/>
          <a:lstStyle>
            <a:lvl1pPr algn="r" eaLnBrk="0" hangingPunct="0">
              <a:defRPr sz="2400" b="1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l" eaLnBrk="1" hangingPunct="1">
              <a:defRPr>
                <a:solidFill>
                  <a:srgbClr val="000000"/>
                </a:solidFill>
                <a:latin typeface="Calibri"/>
              </a:defRPr>
            </a:lvl1pPr>
          </a:lstStyle>
          <a:p>
            <a:pPr>
              <a:defRPr/>
            </a:pPr>
            <a:fld id="{4B791D20-63AA-1545-9BF7-B2DAE490DF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9216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73164" y="6265863"/>
            <a:ext cx="1905000" cy="457200"/>
          </a:xfrm>
          <a:prstGeom prst="rect">
            <a:avLst/>
          </a:prstGeom>
        </p:spPr>
        <p:txBody>
          <a:bodyPr lIns="91350" tIns="45675" rIns="91350" bIns="45675"/>
          <a:lstStyle>
            <a:lvl1pPr algn="r" eaLnBrk="0" hangingPunct="0">
              <a:defRPr sz="2400" b="1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1401" y="6248400"/>
            <a:ext cx="2895600" cy="457200"/>
          </a:xfrm>
          <a:prstGeom prst="rect">
            <a:avLst/>
          </a:prstGeom>
        </p:spPr>
        <p:txBody>
          <a:bodyPr lIns="91350" tIns="45675" rIns="91350" bIns="45675"/>
          <a:lstStyle>
            <a:lvl1pPr algn="r" eaLnBrk="0" hangingPunct="0">
              <a:defRPr sz="2400" b="1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 eaLnBrk="1" hangingPunct="1">
              <a:defRPr>
                <a:latin typeface="Calibri"/>
              </a:defRPr>
            </a:lvl1pPr>
          </a:lstStyle>
          <a:p>
            <a:pPr>
              <a:defRPr/>
            </a:pPr>
            <a:fld id="{941E7AF2-D476-6841-8CC8-66D8F71F4E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2470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19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32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751" indent="0">
              <a:buNone/>
              <a:defRPr sz="1800"/>
            </a:lvl2pPr>
            <a:lvl3pPr marL="913509" indent="0">
              <a:buNone/>
              <a:defRPr sz="1600"/>
            </a:lvl3pPr>
            <a:lvl4pPr marL="1370270" indent="0">
              <a:buNone/>
              <a:defRPr sz="1400"/>
            </a:lvl4pPr>
            <a:lvl5pPr marL="1827024" indent="0">
              <a:buNone/>
              <a:defRPr sz="1400"/>
            </a:lvl5pPr>
            <a:lvl6pPr marL="2283777" indent="0">
              <a:buNone/>
              <a:defRPr sz="1400"/>
            </a:lvl6pPr>
            <a:lvl7pPr marL="2740537" indent="0">
              <a:buNone/>
              <a:defRPr sz="1400"/>
            </a:lvl7pPr>
            <a:lvl8pPr marL="3197287" indent="0">
              <a:buNone/>
              <a:defRPr sz="1400"/>
            </a:lvl8pPr>
            <a:lvl9pPr marL="365404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73164" y="6265863"/>
            <a:ext cx="1905000" cy="457200"/>
          </a:xfrm>
          <a:prstGeom prst="rect">
            <a:avLst/>
          </a:prstGeom>
        </p:spPr>
        <p:txBody>
          <a:bodyPr lIns="91350" tIns="45675" rIns="91350" bIns="45675"/>
          <a:lstStyle>
            <a:lvl1pPr algn="r" eaLnBrk="0" hangingPunct="0">
              <a:defRPr sz="2400" b="1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1401" y="6248400"/>
            <a:ext cx="2895600" cy="457200"/>
          </a:xfrm>
          <a:prstGeom prst="rect">
            <a:avLst/>
          </a:prstGeom>
        </p:spPr>
        <p:txBody>
          <a:bodyPr lIns="91350" tIns="45675" rIns="91350" bIns="45675"/>
          <a:lstStyle>
            <a:lvl1pPr algn="r" eaLnBrk="0" hangingPunct="0">
              <a:defRPr sz="2400" b="1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 eaLnBrk="1" hangingPunct="1">
              <a:defRPr>
                <a:latin typeface="Calibri"/>
              </a:defRPr>
            </a:lvl1pPr>
          </a:lstStyle>
          <a:p>
            <a:pPr>
              <a:defRPr/>
            </a:pPr>
            <a:fld id="{50692A53-28B4-5B43-A931-C020607693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721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73164" y="6265863"/>
            <a:ext cx="1905000" cy="457200"/>
          </a:xfrm>
          <a:prstGeom prst="rect">
            <a:avLst/>
          </a:prstGeom>
        </p:spPr>
        <p:txBody>
          <a:bodyPr lIns="91373" tIns="45687" rIns="91373" bIns="45687"/>
          <a:lstStyle>
            <a:lvl1pPr algn="r" eaLnBrk="0" hangingPunct="0">
              <a:defRPr sz="2400" b="1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1401" y="6248400"/>
            <a:ext cx="2895600" cy="457200"/>
          </a:xfrm>
          <a:prstGeom prst="rect">
            <a:avLst/>
          </a:prstGeom>
        </p:spPr>
        <p:txBody>
          <a:bodyPr lIns="91373" tIns="45687" rIns="91373" bIns="45687"/>
          <a:lstStyle>
            <a:lvl1pPr algn="r" eaLnBrk="0" hangingPunct="0">
              <a:defRPr sz="2400" b="1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 eaLnBrk="1" hangingPunct="1">
              <a:defRPr>
                <a:latin typeface="Calibri"/>
              </a:defRPr>
            </a:lvl1pPr>
          </a:lstStyle>
          <a:p>
            <a:pPr>
              <a:defRPr/>
            </a:pPr>
            <a:fld id="{3A269579-85A9-6449-A62E-077B78DED1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3216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3163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5564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73164" y="6265863"/>
            <a:ext cx="1905000" cy="457200"/>
          </a:xfrm>
          <a:prstGeom prst="rect">
            <a:avLst/>
          </a:prstGeom>
        </p:spPr>
        <p:txBody>
          <a:bodyPr lIns="91350" tIns="45675" rIns="91350" bIns="45675"/>
          <a:lstStyle>
            <a:lvl1pPr algn="r" eaLnBrk="0" hangingPunct="0">
              <a:defRPr sz="2400" b="1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81401" y="6248400"/>
            <a:ext cx="2895600" cy="457200"/>
          </a:xfrm>
          <a:prstGeom prst="rect">
            <a:avLst/>
          </a:prstGeom>
        </p:spPr>
        <p:txBody>
          <a:bodyPr lIns="91350" tIns="45675" rIns="91350" bIns="45675"/>
          <a:lstStyle>
            <a:lvl1pPr algn="r" eaLnBrk="0" hangingPunct="0">
              <a:defRPr sz="2400" b="1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 eaLnBrk="1" hangingPunct="1">
              <a:defRPr>
                <a:latin typeface="Calibri"/>
              </a:defRPr>
            </a:lvl1pPr>
          </a:lstStyle>
          <a:p>
            <a:pPr>
              <a:defRPr/>
            </a:pPr>
            <a:fld id="{103CF38E-4E39-5C4B-B57C-400AA3A257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713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751" indent="0">
              <a:buNone/>
              <a:defRPr sz="2000" b="1"/>
            </a:lvl2pPr>
            <a:lvl3pPr marL="913509" indent="0">
              <a:buNone/>
              <a:defRPr sz="1800" b="1"/>
            </a:lvl3pPr>
            <a:lvl4pPr marL="1370270" indent="0">
              <a:buNone/>
              <a:defRPr sz="1600" b="1"/>
            </a:lvl4pPr>
            <a:lvl5pPr marL="1827024" indent="0">
              <a:buNone/>
              <a:defRPr sz="1600" b="1"/>
            </a:lvl5pPr>
            <a:lvl6pPr marL="2283777" indent="0">
              <a:buNone/>
              <a:defRPr sz="1600" b="1"/>
            </a:lvl6pPr>
            <a:lvl7pPr marL="2740537" indent="0">
              <a:buNone/>
              <a:defRPr sz="1600" b="1"/>
            </a:lvl7pPr>
            <a:lvl8pPr marL="3197287" indent="0">
              <a:buNone/>
              <a:defRPr sz="1600" b="1"/>
            </a:lvl8pPr>
            <a:lvl9pPr marL="365404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751" indent="0">
              <a:buNone/>
              <a:defRPr sz="2000" b="1"/>
            </a:lvl2pPr>
            <a:lvl3pPr marL="913509" indent="0">
              <a:buNone/>
              <a:defRPr sz="1800" b="1"/>
            </a:lvl3pPr>
            <a:lvl4pPr marL="1370270" indent="0">
              <a:buNone/>
              <a:defRPr sz="1600" b="1"/>
            </a:lvl4pPr>
            <a:lvl5pPr marL="1827024" indent="0">
              <a:buNone/>
              <a:defRPr sz="1600" b="1"/>
            </a:lvl5pPr>
            <a:lvl6pPr marL="2283777" indent="0">
              <a:buNone/>
              <a:defRPr sz="1600" b="1"/>
            </a:lvl6pPr>
            <a:lvl7pPr marL="2740537" indent="0">
              <a:buNone/>
              <a:defRPr sz="1600" b="1"/>
            </a:lvl7pPr>
            <a:lvl8pPr marL="3197287" indent="0">
              <a:buNone/>
              <a:defRPr sz="1600" b="1"/>
            </a:lvl8pPr>
            <a:lvl9pPr marL="365404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173164" y="6265863"/>
            <a:ext cx="1905000" cy="457200"/>
          </a:xfrm>
          <a:prstGeom prst="rect">
            <a:avLst/>
          </a:prstGeom>
        </p:spPr>
        <p:txBody>
          <a:bodyPr lIns="91350" tIns="45675" rIns="91350" bIns="45675"/>
          <a:lstStyle>
            <a:lvl1pPr algn="r" eaLnBrk="0" hangingPunct="0">
              <a:defRPr sz="2400" b="1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581401" y="6248400"/>
            <a:ext cx="2895600" cy="457200"/>
          </a:xfrm>
          <a:prstGeom prst="rect">
            <a:avLst/>
          </a:prstGeom>
        </p:spPr>
        <p:txBody>
          <a:bodyPr lIns="91350" tIns="45675" rIns="91350" bIns="45675"/>
          <a:lstStyle>
            <a:lvl1pPr algn="r" eaLnBrk="0" hangingPunct="0">
              <a:defRPr sz="2400" b="1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 eaLnBrk="1" hangingPunct="1">
              <a:defRPr>
                <a:latin typeface="Calibri"/>
              </a:defRPr>
            </a:lvl1pPr>
          </a:lstStyle>
          <a:p>
            <a:pPr>
              <a:defRPr/>
            </a:pPr>
            <a:fld id="{E32E6D6A-C97B-4047-90E5-F6C2636F0F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578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173164" y="6265863"/>
            <a:ext cx="1905000" cy="457200"/>
          </a:xfrm>
          <a:prstGeom prst="rect">
            <a:avLst/>
          </a:prstGeom>
        </p:spPr>
        <p:txBody>
          <a:bodyPr lIns="91350" tIns="45675" rIns="91350" bIns="45675"/>
          <a:lstStyle>
            <a:lvl1pPr algn="r" eaLnBrk="0" hangingPunct="0">
              <a:defRPr sz="2400" b="1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581401" y="6248400"/>
            <a:ext cx="2895600" cy="457200"/>
          </a:xfrm>
          <a:prstGeom prst="rect">
            <a:avLst/>
          </a:prstGeom>
        </p:spPr>
        <p:txBody>
          <a:bodyPr lIns="91350" tIns="45675" rIns="91350" bIns="45675"/>
          <a:lstStyle>
            <a:lvl1pPr algn="r" eaLnBrk="0" hangingPunct="0">
              <a:defRPr sz="2400" b="1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 eaLnBrk="1" hangingPunct="1">
              <a:defRPr>
                <a:latin typeface="Calibri"/>
              </a:defRPr>
            </a:lvl1pPr>
          </a:lstStyle>
          <a:p>
            <a:pPr>
              <a:defRPr/>
            </a:pPr>
            <a:fld id="{D8B3578C-2CD5-2840-B5DC-151CF3152E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3518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173164" y="6265863"/>
            <a:ext cx="1905000" cy="457200"/>
          </a:xfrm>
          <a:prstGeom prst="rect">
            <a:avLst/>
          </a:prstGeom>
        </p:spPr>
        <p:txBody>
          <a:bodyPr lIns="91350" tIns="45675" rIns="91350" bIns="45675"/>
          <a:lstStyle>
            <a:lvl1pPr algn="r" eaLnBrk="0" hangingPunct="0">
              <a:defRPr sz="2400" b="1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581401" y="6248400"/>
            <a:ext cx="2895600" cy="457200"/>
          </a:xfrm>
          <a:prstGeom prst="rect">
            <a:avLst/>
          </a:prstGeom>
        </p:spPr>
        <p:txBody>
          <a:bodyPr lIns="91350" tIns="45675" rIns="91350" bIns="45675"/>
          <a:lstStyle>
            <a:lvl1pPr algn="r" eaLnBrk="0" hangingPunct="0">
              <a:defRPr sz="2400" b="1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 eaLnBrk="1" hangingPunct="1">
              <a:defRPr>
                <a:latin typeface="Calibri"/>
              </a:defRPr>
            </a:lvl1pPr>
          </a:lstStyle>
          <a:p>
            <a:pPr>
              <a:defRPr/>
            </a:pPr>
            <a:fld id="{47589583-4C32-6448-89CB-508865ECF2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6235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69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751" indent="0">
              <a:buNone/>
              <a:defRPr sz="1200"/>
            </a:lvl2pPr>
            <a:lvl3pPr marL="913509" indent="0">
              <a:buNone/>
              <a:defRPr sz="1000"/>
            </a:lvl3pPr>
            <a:lvl4pPr marL="1370270" indent="0">
              <a:buNone/>
              <a:defRPr sz="900"/>
            </a:lvl4pPr>
            <a:lvl5pPr marL="1827024" indent="0">
              <a:buNone/>
              <a:defRPr sz="900"/>
            </a:lvl5pPr>
            <a:lvl6pPr marL="2283777" indent="0">
              <a:buNone/>
              <a:defRPr sz="900"/>
            </a:lvl6pPr>
            <a:lvl7pPr marL="2740537" indent="0">
              <a:buNone/>
              <a:defRPr sz="900"/>
            </a:lvl7pPr>
            <a:lvl8pPr marL="3197287" indent="0">
              <a:buNone/>
              <a:defRPr sz="900"/>
            </a:lvl8pPr>
            <a:lvl9pPr marL="365404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73164" y="6265863"/>
            <a:ext cx="1905000" cy="457200"/>
          </a:xfrm>
          <a:prstGeom prst="rect">
            <a:avLst/>
          </a:prstGeom>
        </p:spPr>
        <p:txBody>
          <a:bodyPr lIns="91350" tIns="45675" rIns="91350" bIns="45675"/>
          <a:lstStyle>
            <a:lvl1pPr algn="r" eaLnBrk="0" hangingPunct="0">
              <a:defRPr sz="2400" b="1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81401" y="6248400"/>
            <a:ext cx="2895600" cy="457200"/>
          </a:xfrm>
          <a:prstGeom prst="rect">
            <a:avLst/>
          </a:prstGeom>
        </p:spPr>
        <p:txBody>
          <a:bodyPr lIns="91350" tIns="45675" rIns="91350" bIns="45675"/>
          <a:lstStyle>
            <a:lvl1pPr algn="r" eaLnBrk="0" hangingPunct="0">
              <a:defRPr sz="2400" b="1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 eaLnBrk="1" hangingPunct="1">
              <a:defRPr>
                <a:latin typeface="Calibri"/>
              </a:defRPr>
            </a:lvl1pPr>
          </a:lstStyle>
          <a:p>
            <a:pPr>
              <a:defRPr/>
            </a:pPr>
            <a:fld id="{E1D2BE60-DDC7-1B47-9D05-F83E903B1C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6642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751" indent="0">
              <a:buNone/>
              <a:defRPr sz="2800"/>
            </a:lvl2pPr>
            <a:lvl3pPr marL="913509" indent="0">
              <a:buNone/>
              <a:defRPr sz="2400"/>
            </a:lvl3pPr>
            <a:lvl4pPr marL="1370270" indent="0">
              <a:buNone/>
              <a:defRPr sz="2000"/>
            </a:lvl4pPr>
            <a:lvl5pPr marL="1827024" indent="0">
              <a:buNone/>
              <a:defRPr sz="2000"/>
            </a:lvl5pPr>
            <a:lvl6pPr marL="2283777" indent="0">
              <a:buNone/>
              <a:defRPr sz="2000"/>
            </a:lvl6pPr>
            <a:lvl7pPr marL="2740537" indent="0">
              <a:buNone/>
              <a:defRPr sz="2000"/>
            </a:lvl7pPr>
            <a:lvl8pPr marL="3197287" indent="0">
              <a:buNone/>
              <a:defRPr sz="2000"/>
            </a:lvl8pPr>
            <a:lvl9pPr marL="3654047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751" indent="0">
              <a:buNone/>
              <a:defRPr sz="1200"/>
            </a:lvl2pPr>
            <a:lvl3pPr marL="913509" indent="0">
              <a:buNone/>
              <a:defRPr sz="1000"/>
            </a:lvl3pPr>
            <a:lvl4pPr marL="1370270" indent="0">
              <a:buNone/>
              <a:defRPr sz="900"/>
            </a:lvl4pPr>
            <a:lvl5pPr marL="1827024" indent="0">
              <a:buNone/>
              <a:defRPr sz="900"/>
            </a:lvl5pPr>
            <a:lvl6pPr marL="2283777" indent="0">
              <a:buNone/>
              <a:defRPr sz="900"/>
            </a:lvl6pPr>
            <a:lvl7pPr marL="2740537" indent="0">
              <a:buNone/>
              <a:defRPr sz="900"/>
            </a:lvl7pPr>
            <a:lvl8pPr marL="3197287" indent="0">
              <a:buNone/>
              <a:defRPr sz="900"/>
            </a:lvl8pPr>
            <a:lvl9pPr marL="365404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73164" y="6265863"/>
            <a:ext cx="1905000" cy="457200"/>
          </a:xfrm>
          <a:prstGeom prst="rect">
            <a:avLst/>
          </a:prstGeom>
        </p:spPr>
        <p:txBody>
          <a:bodyPr lIns="91350" tIns="45675" rIns="91350" bIns="45675"/>
          <a:lstStyle>
            <a:lvl1pPr algn="r" eaLnBrk="0" hangingPunct="0">
              <a:defRPr sz="2400" b="1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81401" y="6248400"/>
            <a:ext cx="2895600" cy="457200"/>
          </a:xfrm>
          <a:prstGeom prst="rect">
            <a:avLst/>
          </a:prstGeom>
        </p:spPr>
        <p:txBody>
          <a:bodyPr lIns="91350" tIns="45675" rIns="91350" bIns="45675"/>
          <a:lstStyle>
            <a:lvl1pPr algn="r" eaLnBrk="0" hangingPunct="0">
              <a:defRPr sz="2400" b="1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 eaLnBrk="1" hangingPunct="1">
              <a:defRPr>
                <a:latin typeface="Calibri"/>
              </a:defRPr>
            </a:lvl1pPr>
          </a:lstStyle>
          <a:p>
            <a:pPr>
              <a:defRPr/>
            </a:pPr>
            <a:fld id="{DA0C597F-951D-5D4C-92B5-966000C8FC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579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73164" y="6265863"/>
            <a:ext cx="1905000" cy="457200"/>
          </a:xfrm>
          <a:prstGeom prst="rect">
            <a:avLst/>
          </a:prstGeom>
        </p:spPr>
        <p:txBody>
          <a:bodyPr lIns="91350" tIns="45675" rIns="91350" bIns="45675"/>
          <a:lstStyle>
            <a:lvl1pPr algn="r" eaLnBrk="0" hangingPunct="0">
              <a:defRPr sz="2400" b="1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1401" y="6248400"/>
            <a:ext cx="2895600" cy="457200"/>
          </a:xfrm>
          <a:prstGeom prst="rect">
            <a:avLst/>
          </a:prstGeom>
        </p:spPr>
        <p:txBody>
          <a:bodyPr lIns="91350" tIns="45675" rIns="91350" bIns="45675"/>
          <a:lstStyle>
            <a:lvl1pPr algn="r" eaLnBrk="0" hangingPunct="0">
              <a:defRPr sz="2400" b="1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 eaLnBrk="1" hangingPunct="1">
              <a:defRPr>
                <a:latin typeface="Calibri"/>
              </a:defRPr>
            </a:lvl1pPr>
          </a:lstStyle>
          <a:p>
            <a:pPr>
              <a:defRPr/>
            </a:pPr>
            <a:fld id="{A387421D-7D71-DD48-BA5F-A07E35175B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0234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2463" y="457200"/>
            <a:ext cx="19431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3164" y="457200"/>
            <a:ext cx="56769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73164" y="6265863"/>
            <a:ext cx="1905000" cy="457200"/>
          </a:xfrm>
          <a:prstGeom prst="rect">
            <a:avLst/>
          </a:prstGeom>
        </p:spPr>
        <p:txBody>
          <a:bodyPr lIns="91350" tIns="45675" rIns="91350" bIns="45675"/>
          <a:lstStyle>
            <a:lvl1pPr algn="r" eaLnBrk="0" hangingPunct="0">
              <a:defRPr sz="2400" b="1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1401" y="6248400"/>
            <a:ext cx="2895600" cy="457200"/>
          </a:xfrm>
          <a:prstGeom prst="rect">
            <a:avLst/>
          </a:prstGeom>
        </p:spPr>
        <p:txBody>
          <a:bodyPr lIns="91350" tIns="45675" rIns="91350" bIns="45675"/>
          <a:lstStyle>
            <a:lvl1pPr algn="r" eaLnBrk="0" hangingPunct="0">
              <a:defRPr sz="2400" b="1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 eaLnBrk="1" hangingPunct="1">
              <a:defRPr>
                <a:latin typeface="Calibri"/>
              </a:defRPr>
            </a:lvl1pPr>
          </a:lstStyle>
          <a:p>
            <a:pPr>
              <a:defRPr/>
            </a:pPr>
            <a:fld id="{5F91DD24-D240-E84C-AF6A-B7621C2C88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6861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163" y="4572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73163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35564" y="1981201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135564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173164" y="6265863"/>
            <a:ext cx="1905000" cy="457200"/>
          </a:xfrm>
          <a:prstGeom prst="rect">
            <a:avLst/>
          </a:prstGeom>
        </p:spPr>
        <p:txBody>
          <a:bodyPr lIns="91350" tIns="45675" rIns="91350" bIns="45675"/>
          <a:lstStyle>
            <a:lvl1pPr algn="r" eaLnBrk="0" hangingPunct="0">
              <a:defRPr sz="2400" b="1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581401" y="6248400"/>
            <a:ext cx="2895600" cy="457200"/>
          </a:xfrm>
          <a:prstGeom prst="rect">
            <a:avLst/>
          </a:prstGeom>
        </p:spPr>
        <p:txBody>
          <a:bodyPr lIns="91350" tIns="45675" rIns="91350" bIns="45675"/>
          <a:lstStyle>
            <a:lvl1pPr algn="r" eaLnBrk="0" hangingPunct="0">
              <a:defRPr sz="2400" b="1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 eaLnBrk="1" hangingPunct="1">
              <a:defRPr/>
            </a:lvl1pPr>
          </a:lstStyle>
          <a:p>
            <a:pPr>
              <a:defRPr/>
            </a:pPr>
            <a:fld id="{FBE798C4-B516-3145-9365-0D42E667E8C5}" type="slidenum">
              <a:rPr lang="he-IL"/>
              <a:pPr>
                <a:defRPr/>
              </a:pPr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33653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163" y="4572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3163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35564" y="1981201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135564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173164" y="6265863"/>
            <a:ext cx="1905000" cy="457200"/>
          </a:xfrm>
          <a:prstGeom prst="rect">
            <a:avLst/>
          </a:prstGeom>
        </p:spPr>
        <p:txBody>
          <a:bodyPr lIns="91350" tIns="45675" rIns="91350" bIns="45675"/>
          <a:lstStyle>
            <a:lvl1pPr algn="r" eaLnBrk="0" hangingPunct="0">
              <a:defRPr sz="2400" b="1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581401" y="6248400"/>
            <a:ext cx="2895600" cy="457200"/>
          </a:xfrm>
          <a:prstGeom prst="rect">
            <a:avLst/>
          </a:prstGeom>
        </p:spPr>
        <p:txBody>
          <a:bodyPr lIns="91350" tIns="45675" rIns="91350" bIns="45675"/>
          <a:lstStyle>
            <a:lvl1pPr algn="r" eaLnBrk="0" hangingPunct="0">
              <a:defRPr sz="2400" b="1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 eaLnBrk="1" hangingPunct="1">
              <a:defRPr/>
            </a:lvl1pPr>
          </a:lstStyle>
          <a:p>
            <a:pPr>
              <a:defRPr/>
            </a:pPr>
            <a:fld id="{8FEB96D3-5554-7C4D-BB54-F91B12EAE121}" type="slidenum">
              <a:rPr lang="he-IL"/>
              <a:pPr>
                <a:defRPr/>
              </a:pPr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5559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1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27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869" indent="0">
              <a:buNone/>
              <a:defRPr sz="1800"/>
            </a:lvl2pPr>
            <a:lvl3pPr marL="913743" indent="0">
              <a:buNone/>
              <a:defRPr sz="1600"/>
            </a:lvl3pPr>
            <a:lvl4pPr marL="1370620" indent="0">
              <a:buNone/>
              <a:defRPr sz="1400"/>
            </a:lvl4pPr>
            <a:lvl5pPr marL="1827491" indent="0">
              <a:buNone/>
              <a:defRPr sz="1400"/>
            </a:lvl5pPr>
            <a:lvl6pPr marL="2284362" indent="0">
              <a:buNone/>
              <a:defRPr sz="1400"/>
            </a:lvl6pPr>
            <a:lvl7pPr marL="2741238" indent="0">
              <a:buNone/>
              <a:defRPr sz="1400"/>
            </a:lvl7pPr>
            <a:lvl8pPr marL="3198104" indent="0">
              <a:buNone/>
              <a:defRPr sz="1400"/>
            </a:lvl8pPr>
            <a:lvl9pPr marL="3654982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73164" y="6265863"/>
            <a:ext cx="1905000" cy="457200"/>
          </a:xfrm>
          <a:prstGeom prst="rect">
            <a:avLst/>
          </a:prstGeom>
        </p:spPr>
        <p:txBody>
          <a:bodyPr lIns="91373" tIns="45687" rIns="91373" bIns="45687"/>
          <a:lstStyle>
            <a:lvl1pPr algn="r" eaLnBrk="0" hangingPunct="0">
              <a:defRPr sz="2400" b="1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1401" y="6248400"/>
            <a:ext cx="2895600" cy="457200"/>
          </a:xfrm>
          <a:prstGeom prst="rect">
            <a:avLst/>
          </a:prstGeom>
        </p:spPr>
        <p:txBody>
          <a:bodyPr lIns="91373" tIns="45687" rIns="91373" bIns="45687"/>
          <a:lstStyle>
            <a:lvl1pPr algn="r" eaLnBrk="0" hangingPunct="0">
              <a:defRPr sz="2400" b="1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 eaLnBrk="1" hangingPunct="1">
              <a:defRPr>
                <a:latin typeface="Calibri"/>
              </a:defRPr>
            </a:lvl1pPr>
          </a:lstStyle>
          <a:p>
            <a:pPr>
              <a:defRPr/>
            </a:pPr>
            <a:fld id="{9E919099-866A-D046-B87F-0199E1ADEF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0565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173163" y="4572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173163" y="1981201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35564" y="1981201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173163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35564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173164" y="6265863"/>
            <a:ext cx="1905000" cy="457200"/>
          </a:xfrm>
          <a:prstGeom prst="rect">
            <a:avLst/>
          </a:prstGeom>
        </p:spPr>
        <p:txBody>
          <a:bodyPr lIns="91350" tIns="45675" rIns="91350" bIns="45675"/>
          <a:lstStyle>
            <a:lvl1pPr algn="r" eaLnBrk="0" hangingPunct="0">
              <a:defRPr sz="2400" b="1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581401" y="6248400"/>
            <a:ext cx="2895600" cy="457200"/>
          </a:xfrm>
          <a:prstGeom prst="rect">
            <a:avLst/>
          </a:prstGeom>
        </p:spPr>
        <p:txBody>
          <a:bodyPr lIns="91350" tIns="45675" rIns="91350" bIns="45675"/>
          <a:lstStyle>
            <a:lvl1pPr algn="r" eaLnBrk="0" hangingPunct="0">
              <a:defRPr sz="2400" b="1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 eaLnBrk="1" hangingPunct="1">
              <a:defRPr>
                <a:latin typeface="Calibri"/>
              </a:defRPr>
            </a:lvl1pPr>
          </a:lstStyle>
          <a:p>
            <a:pPr>
              <a:defRPr/>
            </a:pPr>
            <a:fld id="{ADFC85C7-7E1A-E549-BD67-818B0C0BB5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2590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163" y="4572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73163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5564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73164" y="6265863"/>
            <a:ext cx="1905000" cy="457200"/>
          </a:xfrm>
          <a:prstGeom prst="rect">
            <a:avLst/>
          </a:prstGeom>
        </p:spPr>
        <p:txBody>
          <a:bodyPr lIns="91350" tIns="45675" rIns="91350" bIns="45675"/>
          <a:lstStyle>
            <a:lvl1pPr algn="r" eaLnBrk="0" hangingPunct="0">
              <a:defRPr sz="2400" b="1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81401" y="6248400"/>
            <a:ext cx="2895600" cy="457200"/>
          </a:xfrm>
          <a:prstGeom prst="rect">
            <a:avLst/>
          </a:prstGeom>
        </p:spPr>
        <p:txBody>
          <a:bodyPr lIns="91350" tIns="45675" rIns="91350" bIns="45675"/>
          <a:lstStyle>
            <a:lvl1pPr algn="r" eaLnBrk="0" hangingPunct="0">
              <a:defRPr sz="2400" b="1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 eaLnBrk="1" hangingPunct="1">
              <a:defRPr>
                <a:latin typeface="Calibri"/>
              </a:defRPr>
            </a:lvl1pPr>
          </a:lstStyle>
          <a:p>
            <a:pPr>
              <a:defRPr/>
            </a:pPr>
            <a:fld id="{8469D8A8-8629-1846-B09B-603F6FCDAF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6590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163" y="4572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173163" y="1981200"/>
            <a:ext cx="7772400" cy="4114800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73164" y="6265863"/>
            <a:ext cx="1905000" cy="457200"/>
          </a:xfrm>
          <a:prstGeom prst="rect">
            <a:avLst/>
          </a:prstGeom>
        </p:spPr>
        <p:txBody>
          <a:bodyPr lIns="91350" tIns="45675" rIns="91350" bIns="45675"/>
          <a:lstStyle>
            <a:lvl1pPr algn="r" eaLnBrk="0" hangingPunct="0">
              <a:defRPr sz="2400" b="1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1401" y="6248400"/>
            <a:ext cx="2895600" cy="457200"/>
          </a:xfrm>
          <a:prstGeom prst="rect">
            <a:avLst/>
          </a:prstGeom>
        </p:spPr>
        <p:txBody>
          <a:bodyPr lIns="91350" tIns="45675" rIns="91350" bIns="45675"/>
          <a:lstStyle>
            <a:lvl1pPr algn="r" eaLnBrk="0" hangingPunct="0">
              <a:defRPr sz="2400" b="1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 eaLnBrk="1" hangingPunct="1">
              <a:defRPr>
                <a:latin typeface="Calibri"/>
              </a:defRPr>
            </a:lvl1pPr>
          </a:lstStyle>
          <a:p>
            <a:pPr>
              <a:defRPr/>
            </a:pPr>
            <a:fld id="{348C4276-794E-8144-B414-96AD84A42AF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41111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 lIns="91373" tIns="45687" rIns="91373" bIns="45687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19400" y="6248401"/>
            <a:ext cx="3733800" cy="476250"/>
          </a:xfrm>
          <a:prstGeom prst="rect">
            <a:avLst/>
          </a:prstGeom>
        </p:spPr>
        <p:txBody>
          <a:bodyPr lIns="91373" tIns="45687" rIns="91373" bIns="45687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7620" y="6477007"/>
            <a:ext cx="448774" cy="379524"/>
          </a:xfrm>
        </p:spPr>
        <p:txBody>
          <a:bodyPr/>
          <a:lstStyle>
            <a:lvl1pPr>
              <a:defRPr/>
            </a:lvl1pPr>
          </a:lstStyle>
          <a:p>
            <a:fld id="{A3537003-274C-B64A-BF74-C43E305E642D}" type="slidenum">
              <a:rPr lang="he-IL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7684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14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9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 lIns="91373" tIns="45687" rIns="91373" bIns="45687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819400" y="6248401"/>
            <a:ext cx="3733800" cy="476250"/>
          </a:xfrm>
          <a:prstGeom prst="rect">
            <a:avLst/>
          </a:prstGeom>
        </p:spPr>
        <p:txBody>
          <a:bodyPr lIns="91373" tIns="45687" rIns="91373" bIns="45687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395618" y="6245233"/>
            <a:ext cx="448774" cy="379524"/>
          </a:xfrm>
        </p:spPr>
        <p:txBody>
          <a:bodyPr/>
          <a:lstStyle>
            <a:lvl1pPr>
              <a:defRPr/>
            </a:lvl1pPr>
          </a:lstStyle>
          <a:p>
            <a:fld id="{3E95257F-6D59-324C-80C5-5E1FDA612924}" type="slidenum">
              <a:rPr lang="he-IL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2053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6869" indent="0" algn="ctr">
              <a:buNone/>
              <a:defRPr/>
            </a:lvl2pPr>
            <a:lvl3pPr marL="913743" indent="0" algn="ctr">
              <a:buNone/>
              <a:defRPr/>
            </a:lvl3pPr>
            <a:lvl4pPr marL="1370620" indent="0" algn="ctr">
              <a:buNone/>
              <a:defRPr/>
            </a:lvl4pPr>
            <a:lvl5pPr marL="1827491" indent="0" algn="ctr">
              <a:buNone/>
              <a:defRPr/>
            </a:lvl5pPr>
            <a:lvl6pPr marL="2284362" indent="0" algn="ctr">
              <a:buNone/>
              <a:defRPr/>
            </a:lvl6pPr>
            <a:lvl7pPr marL="2741238" indent="0" algn="ctr">
              <a:buNone/>
              <a:defRPr/>
            </a:lvl7pPr>
            <a:lvl8pPr marL="3198104" indent="0" algn="ctr">
              <a:buNone/>
              <a:defRPr/>
            </a:lvl8pPr>
            <a:lvl9pPr marL="365498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9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9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C3F1C6-87CF-E44F-BD71-AE65A1EC8A3D}" type="slidenum">
              <a:rPr lang="he-IL">
                <a:solidFill>
                  <a:srgbClr val="000099"/>
                </a:solidFill>
              </a:rPr>
              <a:pPr/>
              <a:t>‹#›</a:t>
            </a:fld>
            <a:endParaRPr lang="en-US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38022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67832B6-3B81-D343-B63A-C43DB4032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2C47A4-FCB7-4746-ACE1-2D1AE7312C5E}" type="datetimeFigureOut">
              <a:rPr lang="he-IL"/>
              <a:pPr>
                <a:defRPr/>
              </a:pPr>
              <a:t>א'.אייר.תשפ"א</a:t>
            </a:fld>
            <a:endParaRPr lang="he-IL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BFA4DF98-F183-4B44-B440-1311D14BB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68366C0-5919-3F4E-83CF-333261A04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2B2F9D-B3C1-C948-9765-14AF97EBAE9D}" type="slidenum">
              <a:rPr lang="he-IL" altLang="en-IL"/>
              <a:pPr>
                <a:defRPr/>
              </a:pPr>
              <a:t>‹#›</a:t>
            </a:fld>
            <a:endParaRPr lang="he-IL" altLang="en-IL"/>
          </a:p>
        </p:txBody>
      </p:sp>
    </p:spTree>
    <p:extLst>
      <p:ext uri="{BB962C8B-B14F-4D97-AF65-F5344CB8AC3E}">
        <p14:creationId xmlns:p14="http://schemas.microsoft.com/office/powerpoint/2010/main" val="646526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3163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5564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73164" y="6265863"/>
            <a:ext cx="1905000" cy="457200"/>
          </a:xfrm>
          <a:prstGeom prst="rect">
            <a:avLst/>
          </a:prstGeom>
        </p:spPr>
        <p:txBody>
          <a:bodyPr lIns="91373" tIns="45687" rIns="91373" bIns="45687"/>
          <a:lstStyle>
            <a:lvl1pPr algn="r" eaLnBrk="0" hangingPunct="0">
              <a:defRPr sz="2400" b="1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81401" y="6248400"/>
            <a:ext cx="2895600" cy="457200"/>
          </a:xfrm>
          <a:prstGeom prst="rect">
            <a:avLst/>
          </a:prstGeom>
        </p:spPr>
        <p:txBody>
          <a:bodyPr lIns="91373" tIns="45687" rIns="91373" bIns="45687"/>
          <a:lstStyle>
            <a:lvl1pPr algn="r" eaLnBrk="0" hangingPunct="0">
              <a:defRPr sz="2400" b="1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 eaLnBrk="1" hangingPunct="1">
              <a:defRPr>
                <a:latin typeface="Calibri"/>
              </a:defRPr>
            </a:lvl1pPr>
          </a:lstStyle>
          <a:p>
            <a:pPr>
              <a:defRPr/>
            </a:pPr>
            <a:fld id="{6F7C82E3-5B33-5D4B-A991-9ADF4FF75B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70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69" indent="0">
              <a:buNone/>
              <a:defRPr sz="2000" b="1"/>
            </a:lvl2pPr>
            <a:lvl3pPr marL="913743" indent="0">
              <a:buNone/>
              <a:defRPr sz="1800" b="1"/>
            </a:lvl3pPr>
            <a:lvl4pPr marL="1370620" indent="0">
              <a:buNone/>
              <a:defRPr sz="1600" b="1"/>
            </a:lvl4pPr>
            <a:lvl5pPr marL="1827491" indent="0">
              <a:buNone/>
              <a:defRPr sz="1600" b="1"/>
            </a:lvl5pPr>
            <a:lvl6pPr marL="2284362" indent="0">
              <a:buNone/>
              <a:defRPr sz="1600" b="1"/>
            </a:lvl6pPr>
            <a:lvl7pPr marL="2741238" indent="0">
              <a:buNone/>
              <a:defRPr sz="1600" b="1"/>
            </a:lvl7pPr>
            <a:lvl8pPr marL="3198104" indent="0">
              <a:buNone/>
              <a:defRPr sz="1600" b="1"/>
            </a:lvl8pPr>
            <a:lvl9pPr marL="365498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69" indent="0">
              <a:buNone/>
              <a:defRPr sz="2000" b="1"/>
            </a:lvl2pPr>
            <a:lvl3pPr marL="913743" indent="0">
              <a:buNone/>
              <a:defRPr sz="1800" b="1"/>
            </a:lvl3pPr>
            <a:lvl4pPr marL="1370620" indent="0">
              <a:buNone/>
              <a:defRPr sz="1600" b="1"/>
            </a:lvl4pPr>
            <a:lvl5pPr marL="1827491" indent="0">
              <a:buNone/>
              <a:defRPr sz="1600" b="1"/>
            </a:lvl5pPr>
            <a:lvl6pPr marL="2284362" indent="0">
              <a:buNone/>
              <a:defRPr sz="1600" b="1"/>
            </a:lvl6pPr>
            <a:lvl7pPr marL="2741238" indent="0">
              <a:buNone/>
              <a:defRPr sz="1600" b="1"/>
            </a:lvl7pPr>
            <a:lvl8pPr marL="3198104" indent="0">
              <a:buNone/>
              <a:defRPr sz="1600" b="1"/>
            </a:lvl8pPr>
            <a:lvl9pPr marL="365498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173164" y="6265863"/>
            <a:ext cx="1905000" cy="457200"/>
          </a:xfrm>
          <a:prstGeom prst="rect">
            <a:avLst/>
          </a:prstGeom>
        </p:spPr>
        <p:txBody>
          <a:bodyPr lIns="91373" tIns="45687" rIns="91373" bIns="45687"/>
          <a:lstStyle>
            <a:lvl1pPr algn="r" eaLnBrk="0" hangingPunct="0">
              <a:defRPr sz="2400" b="1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581401" y="6248400"/>
            <a:ext cx="2895600" cy="457200"/>
          </a:xfrm>
          <a:prstGeom prst="rect">
            <a:avLst/>
          </a:prstGeom>
        </p:spPr>
        <p:txBody>
          <a:bodyPr lIns="91373" tIns="45687" rIns="91373" bIns="45687"/>
          <a:lstStyle>
            <a:lvl1pPr algn="r" eaLnBrk="0" hangingPunct="0">
              <a:defRPr sz="2400" b="1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 eaLnBrk="1" hangingPunct="1">
              <a:defRPr>
                <a:latin typeface="Calibri"/>
              </a:defRPr>
            </a:lvl1pPr>
          </a:lstStyle>
          <a:p>
            <a:pPr>
              <a:defRPr/>
            </a:pPr>
            <a:fld id="{22431EA4-D168-2F4B-B850-38FB1A6CCE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935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173164" y="6265863"/>
            <a:ext cx="1905000" cy="457200"/>
          </a:xfrm>
          <a:prstGeom prst="rect">
            <a:avLst/>
          </a:prstGeom>
        </p:spPr>
        <p:txBody>
          <a:bodyPr lIns="91373" tIns="45687" rIns="91373" bIns="45687"/>
          <a:lstStyle>
            <a:lvl1pPr algn="r" eaLnBrk="0" hangingPunct="0">
              <a:defRPr sz="2400" b="1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581401" y="6248400"/>
            <a:ext cx="2895600" cy="457200"/>
          </a:xfrm>
          <a:prstGeom prst="rect">
            <a:avLst/>
          </a:prstGeom>
        </p:spPr>
        <p:txBody>
          <a:bodyPr lIns="91373" tIns="45687" rIns="91373" bIns="45687"/>
          <a:lstStyle>
            <a:lvl1pPr algn="r" eaLnBrk="0" hangingPunct="0">
              <a:defRPr sz="2400" b="1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 eaLnBrk="1" hangingPunct="1">
              <a:defRPr>
                <a:latin typeface="Calibri"/>
              </a:defRPr>
            </a:lvl1pPr>
          </a:lstStyle>
          <a:p>
            <a:pPr>
              <a:defRPr/>
            </a:pPr>
            <a:fld id="{B22F89E9-D53B-8640-BC6F-3ED4AE3B6D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83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173164" y="6265863"/>
            <a:ext cx="1905000" cy="457200"/>
          </a:xfrm>
          <a:prstGeom prst="rect">
            <a:avLst/>
          </a:prstGeom>
        </p:spPr>
        <p:txBody>
          <a:bodyPr lIns="91373" tIns="45687" rIns="91373" bIns="45687"/>
          <a:lstStyle>
            <a:lvl1pPr algn="r" eaLnBrk="0" hangingPunct="0">
              <a:defRPr sz="2400" b="1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581401" y="6248400"/>
            <a:ext cx="2895600" cy="457200"/>
          </a:xfrm>
          <a:prstGeom prst="rect">
            <a:avLst/>
          </a:prstGeom>
        </p:spPr>
        <p:txBody>
          <a:bodyPr lIns="91373" tIns="45687" rIns="91373" bIns="45687"/>
          <a:lstStyle>
            <a:lvl1pPr algn="r" eaLnBrk="0" hangingPunct="0">
              <a:defRPr sz="2400" b="1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 eaLnBrk="1" hangingPunct="1">
              <a:defRPr>
                <a:latin typeface="Calibri"/>
              </a:defRPr>
            </a:lvl1pPr>
          </a:lstStyle>
          <a:p>
            <a:pPr>
              <a:defRPr/>
            </a:pPr>
            <a:fld id="{EDA5F2F8-F1E3-954E-A00A-D61CE530BC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983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6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869" indent="0">
              <a:buNone/>
              <a:defRPr sz="1200"/>
            </a:lvl2pPr>
            <a:lvl3pPr marL="913743" indent="0">
              <a:buNone/>
              <a:defRPr sz="1000"/>
            </a:lvl3pPr>
            <a:lvl4pPr marL="1370620" indent="0">
              <a:buNone/>
              <a:defRPr sz="900"/>
            </a:lvl4pPr>
            <a:lvl5pPr marL="1827491" indent="0">
              <a:buNone/>
              <a:defRPr sz="900"/>
            </a:lvl5pPr>
            <a:lvl6pPr marL="2284362" indent="0">
              <a:buNone/>
              <a:defRPr sz="900"/>
            </a:lvl6pPr>
            <a:lvl7pPr marL="2741238" indent="0">
              <a:buNone/>
              <a:defRPr sz="900"/>
            </a:lvl7pPr>
            <a:lvl8pPr marL="3198104" indent="0">
              <a:buNone/>
              <a:defRPr sz="900"/>
            </a:lvl8pPr>
            <a:lvl9pPr marL="365498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73164" y="6265863"/>
            <a:ext cx="1905000" cy="457200"/>
          </a:xfrm>
          <a:prstGeom prst="rect">
            <a:avLst/>
          </a:prstGeom>
        </p:spPr>
        <p:txBody>
          <a:bodyPr lIns="91373" tIns="45687" rIns="91373" bIns="45687"/>
          <a:lstStyle>
            <a:lvl1pPr algn="r" eaLnBrk="0" hangingPunct="0">
              <a:defRPr sz="2400" b="1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81401" y="6248400"/>
            <a:ext cx="2895600" cy="457200"/>
          </a:xfrm>
          <a:prstGeom prst="rect">
            <a:avLst/>
          </a:prstGeom>
        </p:spPr>
        <p:txBody>
          <a:bodyPr lIns="91373" tIns="45687" rIns="91373" bIns="45687"/>
          <a:lstStyle>
            <a:lvl1pPr algn="r" eaLnBrk="0" hangingPunct="0">
              <a:defRPr sz="2400" b="1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 eaLnBrk="1" hangingPunct="1">
              <a:defRPr>
                <a:latin typeface="Calibri"/>
              </a:defRPr>
            </a:lvl1pPr>
          </a:lstStyle>
          <a:p>
            <a:pPr>
              <a:defRPr/>
            </a:pPr>
            <a:fld id="{697A267D-FF14-7347-8D35-751FAA372B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801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869" indent="0">
              <a:buNone/>
              <a:defRPr sz="2800"/>
            </a:lvl2pPr>
            <a:lvl3pPr marL="913743" indent="0">
              <a:buNone/>
              <a:defRPr sz="2400"/>
            </a:lvl3pPr>
            <a:lvl4pPr marL="1370620" indent="0">
              <a:buNone/>
              <a:defRPr sz="2000"/>
            </a:lvl4pPr>
            <a:lvl5pPr marL="1827491" indent="0">
              <a:buNone/>
              <a:defRPr sz="2000"/>
            </a:lvl5pPr>
            <a:lvl6pPr marL="2284362" indent="0">
              <a:buNone/>
              <a:defRPr sz="2000"/>
            </a:lvl6pPr>
            <a:lvl7pPr marL="2741238" indent="0">
              <a:buNone/>
              <a:defRPr sz="2000"/>
            </a:lvl7pPr>
            <a:lvl8pPr marL="3198104" indent="0">
              <a:buNone/>
              <a:defRPr sz="2000"/>
            </a:lvl8pPr>
            <a:lvl9pPr marL="3654982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869" indent="0">
              <a:buNone/>
              <a:defRPr sz="1200"/>
            </a:lvl2pPr>
            <a:lvl3pPr marL="913743" indent="0">
              <a:buNone/>
              <a:defRPr sz="1000"/>
            </a:lvl3pPr>
            <a:lvl4pPr marL="1370620" indent="0">
              <a:buNone/>
              <a:defRPr sz="900"/>
            </a:lvl4pPr>
            <a:lvl5pPr marL="1827491" indent="0">
              <a:buNone/>
              <a:defRPr sz="900"/>
            </a:lvl5pPr>
            <a:lvl6pPr marL="2284362" indent="0">
              <a:buNone/>
              <a:defRPr sz="900"/>
            </a:lvl6pPr>
            <a:lvl7pPr marL="2741238" indent="0">
              <a:buNone/>
              <a:defRPr sz="900"/>
            </a:lvl7pPr>
            <a:lvl8pPr marL="3198104" indent="0">
              <a:buNone/>
              <a:defRPr sz="900"/>
            </a:lvl8pPr>
            <a:lvl9pPr marL="365498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73164" y="6265863"/>
            <a:ext cx="1905000" cy="457200"/>
          </a:xfrm>
          <a:prstGeom prst="rect">
            <a:avLst/>
          </a:prstGeom>
        </p:spPr>
        <p:txBody>
          <a:bodyPr lIns="91373" tIns="45687" rIns="91373" bIns="45687"/>
          <a:lstStyle>
            <a:lvl1pPr algn="r" eaLnBrk="0" hangingPunct="0">
              <a:defRPr sz="2400" b="1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81401" y="6248400"/>
            <a:ext cx="2895600" cy="457200"/>
          </a:xfrm>
          <a:prstGeom prst="rect">
            <a:avLst/>
          </a:prstGeom>
        </p:spPr>
        <p:txBody>
          <a:bodyPr lIns="91373" tIns="45687" rIns="91373" bIns="45687"/>
          <a:lstStyle>
            <a:lvl1pPr algn="r" eaLnBrk="0" hangingPunct="0">
              <a:defRPr sz="2400" b="1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 eaLnBrk="1" hangingPunct="1">
              <a:defRPr>
                <a:latin typeface="Calibri"/>
              </a:defRPr>
            </a:lvl1pPr>
          </a:lstStyle>
          <a:p>
            <a:pPr>
              <a:defRPr/>
            </a:pPr>
            <a:fld id="{701445B1-7149-9B4C-B475-58DDFA1D88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67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810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373" tIns="45687" rIns="91373" bIns="4568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58723" name="Rectangle 2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9050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373" tIns="45687" rIns="91373" bIns="456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9901" name="Rectangle 2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373" tIns="45687" rIns="91373" bIns="45687" numCol="1" anchor="t" anchorCtr="0" compatLnSpc="1">
            <a:prstTxWarp prst="textNoShape">
              <a:avLst/>
            </a:prstTxWarp>
          </a:bodyPr>
          <a:lstStyle>
            <a:lvl1pPr algn="r" rtl="1" eaLnBrk="0" hangingPunct="0">
              <a:spcBef>
                <a:spcPct val="50000"/>
              </a:spcBef>
              <a:defRPr sz="1400" b="0">
                <a:solidFill>
                  <a:srgbClr val="000000"/>
                </a:solidFill>
                <a:latin typeface="Arial"/>
                <a:cs typeface="Arial" charset="0"/>
              </a:defRPr>
            </a:lvl1pPr>
          </a:lstStyle>
          <a:p>
            <a:pPr>
              <a:defRPr/>
            </a:pPr>
            <a:fld id="{62583628-9389-AA46-AE06-91F6A35E5E31}" type="slidenum">
              <a:rPr lang="he-IL"/>
              <a:pPr>
                <a:defRPr/>
              </a:pPr>
              <a:t>‹#›</a:t>
            </a:fld>
            <a:endParaRPr lang="en-US"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18" r:id="rId1"/>
    <p:sldLayoutId id="2147486119" r:id="rId2"/>
    <p:sldLayoutId id="2147486120" r:id="rId3"/>
    <p:sldLayoutId id="2147486121" r:id="rId4"/>
    <p:sldLayoutId id="2147486122" r:id="rId5"/>
    <p:sldLayoutId id="2147486123" r:id="rId6"/>
    <p:sldLayoutId id="2147486124" r:id="rId7"/>
    <p:sldLayoutId id="2147486125" r:id="rId8"/>
    <p:sldLayoutId id="2147486126" r:id="rId9"/>
    <p:sldLayoutId id="2147486127" r:id="rId10"/>
    <p:sldLayoutId id="2147486128" r:id="rId11"/>
    <p:sldLayoutId id="2147486129" r:id="rId12"/>
    <p:sldLayoutId id="2147486130" r:id="rId13"/>
    <p:sldLayoutId id="2147486131" r:id="rId14"/>
    <p:sldLayoutId id="2147486132" r:id="rId15"/>
    <p:sldLayoutId id="2147486133" r:id="rId16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Catamaran SemiBold"/>
          <a:ea typeface="ＭＳ Ｐゴシック" charset="0"/>
          <a:cs typeface="Catamaran SemiBold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Catamaran SemiBold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Catamaran SemiBold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Catamaran SemiBold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Catamaran SemiBold" charset="0"/>
          <a:ea typeface="ＭＳ Ｐゴシック" charset="0"/>
          <a:cs typeface="ＭＳ Ｐゴシック" charset="0"/>
        </a:defRPr>
      </a:lvl5pPr>
      <a:lvl6pPr marL="456869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0"/>
        </a:defRPr>
      </a:lvl6pPr>
      <a:lvl7pPr marL="913743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0"/>
        </a:defRPr>
      </a:lvl7pPr>
      <a:lvl8pPr marL="137062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0"/>
        </a:defRPr>
      </a:lvl8pPr>
      <a:lvl9pPr marL="1827491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0"/>
        </a:defRPr>
      </a:lvl9pPr>
    </p:titleStyle>
    <p:bodyStyle>
      <a:lvl1pPr marL="342657" indent="-342657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Monotype Sorts" charset="0"/>
        <a:buChar char="n"/>
        <a:defRPr kumimoji="1" sz="3200">
          <a:solidFill>
            <a:schemeClr val="tx1"/>
          </a:solidFill>
          <a:latin typeface="Catamaran Regular"/>
          <a:ea typeface="ＭＳ Ｐゴシック" charset="0"/>
          <a:cs typeface="Catamaran Regular"/>
        </a:defRPr>
      </a:lvl1pPr>
      <a:lvl2pPr marL="742418" indent="-285546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Catamaran Regular"/>
          <a:ea typeface="ＭＳ Ｐゴシック" charset="0"/>
          <a:cs typeface="Catamaran Regular"/>
        </a:defRPr>
      </a:lvl2pPr>
      <a:lvl3pPr marL="1142178" indent="-228434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Catamaran Regular"/>
          <a:ea typeface="ＭＳ Ｐゴシック" charset="0"/>
          <a:cs typeface="Catamaran Regular"/>
        </a:defRPr>
      </a:lvl3pPr>
      <a:lvl4pPr marL="1599052" indent="-228434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Catamaran Regular"/>
          <a:ea typeface="ＭＳ Ｐゴシック" charset="0"/>
          <a:cs typeface="Catamaran Regular"/>
        </a:defRPr>
      </a:lvl4pPr>
      <a:lvl5pPr marL="2055930" indent="-228434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Catamaran Regular"/>
          <a:ea typeface="ＭＳ Ｐゴシック" charset="0"/>
          <a:cs typeface="Catamaran Regular"/>
        </a:defRPr>
      </a:lvl5pPr>
      <a:lvl6pPr marL="2512802" indent="-228434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69672" indent="-228434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6547" indent="-228434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3415" indent="-228434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68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69" algn="l" defTabSz="4568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43" algn="l" defTabSz="4568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620" algn="l" defTabSz="4568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491" algn="l" defTabSz="4568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362" algn="l" defTabSz="4568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238" algn="l" defTabSz="4568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104" algn="l" defTabSz="4568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4982" algn="l" defTabSz="4568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810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350" tIns="45675" rIns="91350" bIns="4567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76131" name="Rectangle 2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9050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350" tIns="45675" rIns="91350" bIns="4567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9901" name="Rectangle 2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350" tIns="45675" rIns="91350" bIns="45675" numCol="1" anchor="t" anchorCtr="0" compatLnSpc="1">
            <a:prstTxWarp prst="textNoShape">
              <a:avLst/>
            </a:prstTxWarp>
          </a:bodyPr>
          <a:lstStyle>
            <a:lvl1pPr algn="r" rtl="1" eaLnBrk="0" hangingPunct="0">
              <a:spcBef>
                <a:spcPct val="50000"/>
              </a:spcBef>
              <a:defRPr sz="1400" b="0">
                <a:solidFill>
                  <a:srgbClr val="000000"/>
                </a:solidFill>
                <a:latin typeface="Arial"/>
                <a:cs typeface="Arial" charset="0"/>
              </a:defRPr>
            </a:lvl1pPr>
          </a:lstStyle>
          <a:p>
            <a:pPr>
              <a:defRPr/>
            </a:pPr>
            <a:fld id="{7D66BC59-3B22-BC43-A8A3-B37CF29070AF}" type="slidenum">
              <a:rPr lang="he-IL"/>
              <a:pPr>
                <a:defRPr/>
              </a:pPr>
              <a:t>‹#›</a:t>
            </a:fld>
            <a:endParaRPr lang="en-US"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34" r:id="rId1"/>
    <p:sldLayoutId id="2147486135" r:id="rId2"/>
    <p:sldLayoutId id="2147486136" r:id="rId3"/>
    <p:sldLayoutId id="2147486137" r:id="rId4"/>
    <p:sldLayoutId id="2147486138" r:id="rId5"/>
    <p:sldLayoutId id="2147486139" r:id="rId6"/>
    <p:sldLayoutId id="2147486140" r:id="rId7"/>
    <p:sldLayoutId id="2147486141" r:id="rId8"/>
    <p:sldLayoutId id="2147486142" r:id="rId9"/>
    <p:sldLayoutId id="2147486143" r:id="rId10"/>
    <p:sldLayoutId id="2147486144" r:id="rId11"/>
    <p:sldLayoutId id="2147486145" r:id="rId12"/>
    <p:sldLayoutId id="2147486146" r:id="rId13"/>
    <p:sldLayoutId id="2147486147" r:id="rId14"/>
    <p:sldLayoutId id="2147486148" r:id="rId15"/>
    <p:sldLayoutId id="2147486149" r:id="rId16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Catamaran SemiBold"/>
          <a:ea typeface="ＭＳ Ｐゴシック" charset="0"/>
          <a:cs typeface="Catamaran SemiBold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Catamaran SemiBold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Catamaran SemiBold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Catamaran SemiBold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Catamaran SemiBold" charset="0"/>
          <a:ea typeface="ＭＳ Ｐゴシック" charset="0"/>
          <a:cs typeface="ＭＳ Ｐゴシック" charset="0"/>
        </a:defRPr>
      </a:lvl5pPr>
      <a:lvl6pPr marL="456751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0"/>
        </a:defRPr>
      </a:lvl6pPr>
      <a:lvl7pPr marL="913509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0"/>
        </a:defRPr>
      </a:lvl7pPr>
      <a:lvl8pPr marL="137027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0"/>
        </a:defRPr>
      </a:lvl8pPr>
      <a:lvl9pPr marL="1827024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0"/>
        </a:defRPr>
      </a:lvl9pPr>
    </p:titleStyle>
    <p:bodyStyle>
      <a:lvl1pPr marL="341070" indent="-34107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Monotype Sorts" charset="0"/>
        <a:buChar char="n"/>
        <a:defRPr kumimoji="1" sz="3200">
          <a:solidFill>
            <a:schemeClr val="tx1"/>
          </a:solidFill>
          <a:latin typeface="Catamaran Regular"/>
          <a:ea typeface="ＭＳ Ｐゴシック" charset="0"/>
          <a:cs typeface="Catamaran Regular"/>
        </a:defRPr>
      </a:lvl1pPr>
      <a:lvl2pPr marL="740831" indent="-283965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Catamaran Regular"/>
          <a:ea typeface="ＭＳ Ｐゴシック" charset="0"/>
          <a:cs typeface="Catamaran Regular"/>
        </a:defRPr>
      </a:lvl2pPr>
      <a:lvl3pPr marL="1140597" indent="-226847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Catamaran Regular"/>
          <a:ea typeface="ＭＳ Ｐゴシック" charset="0"/>
          <a:cs typeface="Catamaran Regular"/>
        </a:defRPr>
      </a:lvl3pPr>
      <a:lvl4pPr marL="1597466" indent="-226847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Catamaran Regular"/>
          <a:ea typeface="ＭＳ Ｐゴシック" charset="0"/>
          <a:cs typeface="Catamaran Regular"/>
        </a:defRPr>
      </a:lvl4pPr>
      <a:lvl5pPr marL="2054343" indent="-226847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Catamaran Regular"/>
          <a:ea typeface="ＭＳ Ｐゴシック" charset="0"/>
          <a:cs typeface="Catamaran Regular"/>
        </a:defRPr>
      </a:lvl5pPr>
      <a:lvl6pPr marL="2512159" indent="-228375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68912" indent="-228375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5671" indent="-228375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2420" indent="-228375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67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751" algn="l" defTabSz="4567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509" algn="l" defTabSz="4567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270" algn="l" defTabSz="4567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024" algn="l" defTabSz="4567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777" algn="l" defTabSz="4567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0537" algn="l" defTabSz="4567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7287" algn="l" defTabSz="4567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4047" algn="l" defTabSz="45675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57200" y="168275"/>
            <a:ext cx="8229600" cy="1355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67" tIns="50767" rIns="50767" bIns="50767" anchor="ctr"/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8229600" cy="533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67" tIns="50767" rIns="50767" bIns="50767"/>
          <a:lstStyle>
            <a:lvl1pPr>
              <a:buBlip>
                <a:blip r:embed="rId6"/>
              </a:buBlip>
            </a:lvl1pPr>
            <a:lvl2pPr marL="783590" indent="-285750">
              <a:buBlip>
                <a:blip r:embed="rId6"/>
              </a:buBlip>
              <a:defRPr sz="2200">
                <a:solidFill>
                  <a:srgbClr val="D2420F"/>
                </a:solidFill>
                <a:uFill>
                  <a:solidFill>
                    <a:srgbClr val="D2420F"/>
                  </a:solidFill>
                </a:uFill>
              </a:defRPr>
            </a:lvl2pPr>
            <a:lvl3pPr marL="1183639" indent="-228600">
              <a:spcBef>
                <a:spcPts val="400"/>
              </a:spcBef>
              <a:buClr>
                <a:srgbClr val="D2B93A"/>
              </a:buClr>
              <a:buFont typeface="Arial"/>
              <a:buBlip>
                <a:blip r:embed="rId6"/>
              </a:buBlip>
              <a:defRPr sz="1800">
                <a:solidFill>
                  <a:srgbClr val="FFD300"/>
                </a:solidFill>
                <a:uFill>
                  <a:solidFill>
                    <a:srgbClr val="FFD300"/>
                  </a:solidFill>
                </a:uFill>
              </a:defRPr>
            </a:lvl3pPr>
            <a:lvl4pPr marL="1640839" indent="-228600">
              <a:spcBef>
                <a:spcPts val="400"/>
              </a:spcBef>
              <a:buSzPct val="100000"/>
              <a:buChar char="–"/>
              <a:defRPr sz="2000">
                <a:solidFill>
                  <a:srgbClr val="363636"/>
                </a:solidFill>
                <a:uFill>
                  <a:solidFill>
                    <a:srgbClr val="363636"/>
                  </a:solidFill>
                </a:uFill>
              </a:defRPr>
            </a:lvl4pPr>
            <a:lvl5pPr marL="2098039" indent="-228600">
              <a:spcBef>
                <a:spcPts val="400"/>
              </a:spcBef>
              <a:buSzPct val="100000"/>
              <a:buChar char="»"/>
              <a:defRPr sz="2000">
                <a:solidFill>
                  <a:srgbClr val="363636"/>
                </a:solidFill>
                <a:uFill>
                  <a:solidFill>
                    <a:srgbClr val="363636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4379677" y="6477007"/>
            <a:ext cx="384654" cy="379524"/>
          </a:xfrm>
          <a:prstGeom prst="rect">
            <a:avLst/>
          </a:prstGeom>
          <a:ln w="12700">
            <a:miter lim="400000"/>
          </a:ln>
        </p:spPr>
        <p:txBody>
          <a:bodyPr wrap="none" lIns="50767" tIns="50767" rIns="50767" bIns="50767">
            <a:spAutoFit/>
          </a:bodyPr>
          <a:lstStyle>
            <a:lvl1pPr marL="0" marR="0" algn="ctr" defTabSz="456869"/>
          </a:lstStyle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fld id="{86CB4B4D-7CA3-9044-876B-883B54F8677D}" type="slidenum">
              <a:rPr lang="uk-UA" kern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pPr fontAlgn="auto" hangingPunct="0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uk-UA" kern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8588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286" r:id="rId1"/>
    <p:sldLayoutId id="2147486287" r:id="rId2"/>
    <p:sldLayoutId id="2147486310" r:id="rId3"/>
    <p:sldLayoutId id="2147486312" r:id="rId4"/>
  </p:sldLayoutIdLst>
  <p:transition spd="med"/>
  <p:hf sldNum="0" hdr="0" ftr="0" dt="0"/>
  <p:txStyles>
    <p:titleStyle>
      <a:lvl1pPr marL="40611" marR="40611" indent="0" algn="ctr" defTabSz="9137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5873E3"/>
          </a:solidFill>
          <a:uFill>
            <a:solidFill>
              <a:srgbClr val="5873E3"/>
            </a:solidFill>
          </a:uFill>
          <a:latin typeface="+mn-lt"/>
          <a:ea typeface="+mn-ea"/>
          <a:cs typeface="+mn-cs"/>
          <a:sym typeface="Arial"/>
        </a:defRPr>
      </a:lvl1pPr>
      <a:lvl2pPr marL="40611" marR="40611" indent="228434" algn="ctr" defTabSz="9137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5873E3"/>
          </a:solidFill>
          <a:uFill>
            <a:solidFill>
              <a:srgbClr val="5873E3"/>
            </a:solidFill>
          </a:uFill>
          <a:latin typeface="+mn-lt"/>
          <a:ea typeface="+mn-ea"/>
          <a:cs typeface="+mn-cs"/>
          <a:sym typeface="Arial"/>
        </a:defRPr>
      </a:lvl2pPr>
      <a:lvl3pPr marL="40611" marR="40611" indent="456869" algn="ctr" defTabSz="9137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5873E3"/>
          </a:solidFill>
          <a:uFill>
            <a:solidFill>
              <a:srgbClr val="5873E3"/>
            </a:solidFill>
          </a:uFill>
          <a:latin typeface="+mn-lt"/>
          <a:ea typeface="+mn-ea"/>
          <a:cs typeface="+mn-cs"/>
          <a:sym typeface="Arial"/>
        </a:defRPr>
      </a:lvl3pPr>
      <a:lvl4pPr marL="40611" marR="40611" indent="685310" algn="ctr" defTabSz="9137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5873E3"/>
          </a:solidFill>
          <a:uFill>
            <a:solidFill>
              <a:srgbClr val="5873E3"/>
            </a:solidFill>
          </a:uFill>
          <a:latin typeface="+mn-lt"/>
          <a:ea typeface="+mn-ea"/>
          <a:cs typeface="+mn-cs"/>
          <a:sym typeface="Arial"/>
        </a:defRPr>
      </a:lvl4pPr>
      <a:lvl5pPr marL="40611" marR="40611" indent="913743" algn="ctr" defTabSz="9137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5873E3"/>
          </a:solidFill>
          <a:uFill>
            <a:solidFill>
              <a:srgbClr val="5873E3"/>
            </a:solidFill>
          </a:uFill>
          <a:latin typeface="+mn-lt"/>
          <a:ea typeface="+mn-ea"/>
          <a:cs typeface="+mn-cs"/>
          <a:sym typeface="Arial"/>
        </a:defRPr>
      </a:lvl5pPr>
      <a:lvl6pPr marL="40611" marR="40611" indent="1142178" algn="ctr" defTabSz="9137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5873E3"/>
          </a:solidFill>
          <a:uFill>
            <a:solidFill>
              <a:srgbClr val="5873E3"/>
            </a:solidFill>
          </a:uFill>
          <a:latin typeface="+mn-lt"/>
          <a:ea typeface="+mn-ea"/>
          <a:cs typeface="+mn-cs"/>
          <a:sym typeface="Arial"/>
        </a:defRPr>
      </a:lvl6pPr>
      <a:lvl7pPr marL="40611" marR="40611" indent="1370620" algn="ctr" defTabSz="9137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5873E3"/>
          </a:solidFill>
          <a:uFill>
            <a:solidFill>
              <a:srgbClr val="5873E3"/>
            </a:solidFill>
          </a:uFill>
          <a:latin typeface="+mn-lt"/>
          <a:ea typeface="+mn-ea"/>
          <a:cs typeface="+mn-cs"/>
          <a:sym typeface="Arial"/>
        </a:defRPr>
      </a:lvl7pPr>
      <a:lvl8pPr marL="40611" marR="40611" indent="1599052" algn="ctr" defTabSz="9137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5873E3"/>
          </a:solidFill>
          <a:uFill>
            <a:solidFill>
              <a:srgbClr val="5873E3"/>
            </a:solidFill>
          </a:uFill>
          <a:latin typeface="+mn-lt"/>
          <a:ea typeface="+mn-ea"/>
          <a:cs typeface="+mn-cs"/>
          <a:sym typeface="Arial"/>
        </a:defRPr>
      </a:lvl8pPr>
      <a:lvl9pPr marL="40611" marR="40611" indent="1827491" algn="ctr" defTabSz="91374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5873E3"/>
          </a:solidFill>
          <a:uFill>
            <a:solidFill>
              <a:srgbClr val="5873E3"/>
            </a:solidFill>
          </a:uFill>
          <a:latin typeface="+mn-lt"/>
          <a:ea typeface="+mn-ea"/>
          <a:cs typeface="+mn-cs"/>
          <a:sym typeface="Arial"/>
        </a:defRPr>
      </a:lvl9pPr>
    </p:titleStyle>
    <p:bodyStyle>
      <a:lvl1pPr marL="383270" marR="40611" indent="-342657" algn="l" defTabSz="913743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32500"/>
        <a:buFontTx/>
        <a:buBlip>
          <a:blip r:embed="rId6"/>
        </a:buBlip>
        <a:tabLst/>
        <a:defRPr sz="2400" b="0" i="0" u="none" strike="noStrike" cap="none" spc="0" baseline="0">
          <a:ln>
            <a:noFill/>
          </a:ln>
          <a:solidFill>
            <a:srgbClr val="474747"/>
          </a:solidFill>
          <a:uFill>
            <a:solidFill>
              <a:srgbClr val="474747"/>
            </a:solidFill>
          </a:uFill>
          <a:latin typeface="+mn-lt"/>
          <a:ea typeface="+mn-ea"/>
          <a:cs typeface="+mn-cs"/>
          <a:sym typeface="Arial"/>
        </a:defRPr>
      </a:lvl1pPr>
      <a:lvl2pPr marL="808985" marR="40611" indent="-311503" algn="l" defTabSz="913743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32500"/>
        <a:buFontTx/>
        <a:buBlip>
          <a:blip r:embed="rId6"/>
        </a:buBlip>
        <a:tabLst/>
        <a:defRPr sz="2400" b="0" i="0" u="none" strike="noStrike" cap="none" spc="0" baseline="0">
          <a:ln>
            <a:noFill/>
          </a:ln>
          <a:solidFill>
            <a:srgbClr val="474747"/>
          </a:solidFill>
          <a:uFill>
            <a:solidFill>
              <a:srgbClr val="474747"/>
            </a:solidFill>
          </a:uFill>
          <a:latin typeface="+mn-lt"/>
          <a:ea typeface="+mn-ea"/>
          <a:cs typeface="+mn-cs"/>
          <a:sym typeface="Arial"/>
        </a:defRPr>
      </a:lvl2pPr>
      <a:lvl3pPr marL="1258943" marR="40611" indent="-304582" algn="l" defTabSz="913743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32500"/>
        <a:buFontTx/>
        <a:buBlip>
          <a:blip r:embed="rId6"/>
        </a:buBlip>
        <a:tabLst/>
        <a:defRPr sz="2400" b="0" i="0" u="none" strike="noStrike" cap="none" spc="0" baseline="0">
          <a:ln>
            <a:noFill/>
          </a:ln>
          <a:solidFill>
            <a:srgbClr val="474747"/>
          </a:solidFill>
          <a:uFill>
            <a:solidFill>
              <a:srgbClr val="474747"/>
            </a:solidFill>
          </a:uFill>
          <a:latin typeface="+mn-lt"/>
          <a:ea typeface="+mn-ea"/>
          <a:cs typeface="+mn-cs"/>
          <a:sym typeface="Arial"/>
        </a:defRPr>
      </a:lvl3pPr>
      <a:lvl4pPr marL="1685352" marR="40611" indent="-274123" algn="l" defTabSz="913743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32500"/>
        <a:buFontTx/>
        <a:buBlip>
          <a:blip r:embed="rId6"/>
        </a:buBlip>
        <a:tabLst/>
        <a:defRPr sz="2400" b="0" i="0" u="none" strike="noStrike" cap="none" spc="0" baseline="0">
          <a:ln>
            <a:noFill/>
          </a:ln>
          <a:solidFill>
            <a:srgbClr val="474747"/>
          </a:solidFill>
          <a:uFill>
            <a:solidFill>
              <a:srgbClr val="474747"/>
            </a:solidFill>
          </a:uFill>
          <a:latin typeface="+mn-lt"/>
          <a:ea typeface="+mn-ea"/>
          <a:cs typeface="+mn-cs"/>
          <a:sym typeface="Arial"/>
        </a:defRPr>
      </a:lvl4pPr>
      <a:lvl5pPr marL="2142230" marR="40611" indent="-274123" algn="l" defTabSz="913743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32500"/>
        <a:buFontTx/>
        <a:buBlip>
          <a:blip r:embed="rId6"/>
        </a:buBlip>
        <a:tabLst/>
        <a:defRPr sz="2400" b="0" i="0" u="none" strike="noStrike" cap="none" spc="0" baseline="0">
          <a:ln>
            <a:noFill/>
          </a:ln>
          <a:solidFill>
            <a:srgbClr val="474747"/>
          </a:solidFill>
          <a:uFill>
            <a:solidFill>
              <a:srgbClr val="474747"/>
            </a:solidFill>
          </a:uFill>
          <a:latin typeface="+mn-lt"/>
          <a:ea typeface="+mn-ea"/>
          <a:cs typeface="+mn-cs"/>
          <a:sym typeface="Arial"/>
        </a:defRPr>
      </a:lvl5pPr>
      <a:lvl6pPr marL="2142230" marR="40611" indent="-274123" algn="l" defTabSz="913743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32500"/>
        <a:buFontTx/>
        <a:buBlip>
          <a:blip r:embed="rId6"/>
        </a:buBlip>
        <a:tabLst/>
        <a:defRPr sz="2400" b="0" i="0" u="none" strike="noStrike" cap="none" spc="0" baseline="0">
          <a:ln>
            <a:noFill/>
          </a:ln>
          <a:solidFill>
            <a:srgbClr val="474747"/>
          </a:solidFill>
          <a:uFill>
            <a:solidFill>
              <a:srgbClr val="474747"/>
            </a:solidFill>
          </a:uFill>
          <a:latin typeface="+mn-lt"/>
          <a:ea typeface="+mn-ea"/>
          <a:cs typeface="+mn-cs"/>
          <a:sym typeface="Arial"/>
        </a:defRPr>
      </a:lvl6pPr>
      <a:lvl7pPr marL="2142230" marR="40611" indent="-274123" algn="l" defTabSz="913743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32500"/>
        <a:buFontTx/>
        <a:buBlip>
          <a:blip r:embed="rId6"/>
        </a:buBlip>
        <a:tabLst/>
        <a:defRPr sz="2400" b="0" i="0" u="none" strike="noStrike" cap="none" spc="0" baseline="0">
          <a:ln>
            <a:noFill/>
          </a:ln>
          <a:solidFill>
            <a:srgbClr val="474747"/>
          </a:solidFill>
          <a:uFill>
            <a:solidFill>
              <a:srgbClr val="474747"/>
            </a:solidFill>
          </a:uFill>
          <a:latin typeface="+mn-lt"/>
          <a:ea typeface="+mn-ea"/>
          <a:cs typeface="+mn-cs"/>
          <a:sym typeface="Arial"/>
        </a:defRPr>
      </a:lvl7pPr>
      <a:lvl8pPr marL="2142230" marR="40611" indent="-274123" algn="l" defTabSz="913743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32500"/>
        <a:buFontTx/>
        <a:buBlip>
          <a:blip r:embed="rId6"/>
        </a:buBlip>
        <a:tabLst/>
        <a:defRPr sz="2400" b="0" i="0" u="none" strike="noStrike" cap="none" spc="0" baseline="0">
          <a:ln>
            <a:noFill/>
          </a:ln>
          <a:solidFill>
            <a:srgbClr val="474747"/>
          </a:solidFill>
          <a:uFill>
            <a:solidFill>
              <a:srgbClr val="474747"/>
            </a:solidFill>
          </a:uFill>
          <a:latin typeface="+mn-lt"/>
          <a:ea typeface="+mn-ea"/>
          <a:cs typeface="+mn-cs"/>
          <a:sym typeface="Arial"/>
        </a:defRPr>
      </a:lvl8pPr>
      <a:lvl9pPr marL="2142230" marR="40611" indent="-274123" algn="l" defTabSz="913743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32500"/>
        <a:buFontTx/>
        <a:buBlip>
          <a:blip r:embed="rId6"/>
        </a:buBlip>
        <a:tabLst/>
        <a:defRPr sz="2400" b="0" i="0" u="none" strike="noStrike" cap="none" spc="0" baseline="0">
          <a:ln>
            <a:noFill/>
          </a:ln>
          <a:solidFill>
            <a:srgbClr val="474747"/>
          </a:solidFill>
          <a:uFill>
            <a:solidFill>
              <a:srgbClr val="474747"/>
            </a:solidFill>
          </a:uFill>
          <a:latin typeface="+mn-lt"/>
          <a:ea typeface="+mn-ea"/>
          <a:cs typeface="+mn-cs"/>
          <a:sym typeface="Arial"/>
        </a:defRPr>
      </a:lvl9pPr>
    </p:bodyStyle>
    <p:otherStyle>
      <a:lvl1pPr marL="0" marR="0" indent="0" algn="ctr" defTabSz="45686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1pPr>
      <a:lvl2pPr marL="0" marR="0" indent="228434" algn="ctr" defTabSz="45686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2pPr>
      <a:lvl3pPr marL="0" marR="0" indent="456869" algn="ctr" defTabSz="45686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3pPr>
      <a:lvl4pPr marL="0" marR="0" indent="685310" algn="ctr" defTabSz="45686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4pPr>
      <a:lvl5pPr marL="0" marR="0" indent="913743" algn="ctr" defTabSz="45686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5pPr>
      <a:lvl6pPr marL="0" marR="0" indent="1142178" algn="ctr" defTabSz="45686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6pPr>
      <a:lvl7pPr marL="0" marR="0" indent="1370620" algn="ctr" defTabSz="45686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7pPr>
      <a:lvl8pPr marL="0" marR="0" indent="1599052" algn="ctr" defTabSz="45686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8pPr>
      <a:lvl9pPr marL="0" marR="0" indent="1827491" algn="ctr" defTabSz="45686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3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2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3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3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9.png"/><Relationship Id="rId5" Type="http://schemas.openxmlformats.org/officeDocument/2006/relationships/image" Target="../media/image27.emf"/><Relationship Id="rId4" Type="http://schemas.openxmlformats.org/officeDocument/2006/relationships/oleObject" Target="../embeddings/oleObject6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3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1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3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33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bip.bham.ac.uk/osmart/msc/lect/lect2a.html" TargetMode="External"/><Relationship Id="rId3" Type="http://schemas.openxmlformats.org/officeDocument/2006/relationships/hyperlink" Target="http://www.cs.cmu.edu/~quake-papers/painless-conjugate-gradient.pdf" TargetMode="External"/><Relationship Id="rId7" Type="http://schemas.openxmlformats.org/officeDocument/2006/relationships/hyperlink" Target="http://www.physiol.ox.ac.uk/Computing/Online_Documentation/Matlab/toolbox/nnet/backpr59.html" TargetMode="External"/><Relationship Id="rId2" Type="http://schemas.openxmlformats.org/officeDocument/2006/relationships/hyperlink" Target="https://ruder.io/optimizing-gradient-descent/index.html" TargetMode="External"/><Relationship Id="rId1" Type="http://schemas.openxmlformats.org/officeDocument/2006/relationships/slideLayout" Target="../slideLayouts/slideLayout33.xml"/><Relationship Id="rId6" Type="http://schemas.openxmlformats.org/officeDocument/2006/relationships/hyperlink" Target="http://pluto.huji.ac.il/~msby/opt-files/opt04.pdf" TargetMode="External"/><Relationship Id="rId5" Type="http://schemas.openxmlformats.org/officeDocument/2006/relationships/hyperlink" Target="http://pluto.huji.ac.il/~msby/opt-files/optimization.html" TargetMode="External"/><Relationship Id="rId10" Type="http://schemas.openxmlformats.org/officeDocument/2006/relationships/hyperlink" Target="https://machinelearningmastery.com/adam-optimization-algorithm-for-deep-learning/" TargetMode="External"/><Relationship Id="rId4" Type="http://schemas.openxmlformats.org/officeDocument/2006/relationships/hyperlink" Target="http://www.srl.gatech.edu/education/ME6103/Quasi-Newton.ppt" TargetMode="External"/><Relationship Id="rId9" Type="http://schemas.openxmlformats.org/officeDocument/2006/relationships/hyperlink" Target="https://arxiv.org/abs/1412.6980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33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33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33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33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33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33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33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33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33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33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33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33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33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33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33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52.e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5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55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55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55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55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://www.chem.uoa.gr/applets/AppletSailor/Appl_Sailor2.html" TargetMode="External"/><Relationship Id="rId1" Type="http://schemas.openxmlformats.org/officeDocument/2006/relationships/slideLayout" Target="../slideLayouts/slideLayout3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33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67.png"/><Relationship Id="rId5" Type="http://schemas.openxmlformats.org/officeDocument/2006/relationships/image" Target="../media/image65.emf"/><Relationship Id="rId4" Type="http://schemas.openxmlformats.org/officeDocument/2006/relationships/oleObject" Target="../embeddings/oleObject25.bin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99.png"/><Relationship Id="rId2" Type="http://schemas.openxmlformats.org/officeDocument/2006/relationships/slideLayout" Target="../slideLayouts/slideLayout33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98.png"/><Relationship Id="rId5" Type="http://schemas.openxmlformats.org/officeDocument/2006/relationships/image" Target="../media/image68.emf"/><Relationship Id="rId4" Type="http://schemas.openxmlformats.org/officeDocument/2006/relationships/oleObject" Target="../embeddings/oleObject26.bin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slideLayout" Target="../slideLayouts/slideLayout34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10" Type="http://schemas.openxmlformats.org/officeDocument/2006/relationships/image" Target="../media/image68.emf"/><Relationship Id="rId4" Type="http://schemas.openxmlformats.org/officeDocument/2006/relationships/image" Target="../media/image101.png"/><Relationship Id="rId9" Type="http://schemas.openxmlformats.org/officeDocument/2006/relationships/oleObject" Target="../embeddings/oleObject26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7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3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6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8699" y="-304799"/>
            <a:ext cx="10425113" cy="769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8027" y="2578100"/>
            <a:ext cx="7773987" cy="2451100"/>
          </a:xfrm>
        </p:spPr>
        <p:txBody>
          <a:bodyPr/>
          <a:lstStyle/>
          <a:p>
            <a:pPr eaLnBrk="1" hangingPunct="1"/>
            <a:r>
              <a:rPr lang="en-US" sz="4000" b="1" dirty="0">
                <a:solidFill>
                  <a:srgbClr val="00007D"/>
                </a:solidFill>
                <a:latin typeface="Catamaran" charset="0"/>
                <a:cs typeface="Catamaran" charset="0"/>
              </a:rPr>
              <a:t>3D Data Processing in </a:t>
            </a:r>
            <a:br>
              <a:rPr lang="en-US" sz="4000" b="1" dirty="0">
                <a:solidFill>
                  <a:srgbClr val="00007D"/>
                </a:solidFill>
                <a:latin typeface="Catamaran" charset="0"/>
                <a:cs typeface="Catamaran" charset="0"/>
              </a:rPr>
            </a:br>
            <a:r>
              <a:rPr lang="en-US" sz="4000" b="1" dirty="0">
                <a:solidFill>
                  <a:srgbClr val="00007D"/>
                </a:solidFill>
                <a:latin typeface="Catamaran" charset="0"/>
                <a:cs typeface="Catamaran" charset="0"/>
              </a:rPr>
              <a:t>Structural Biology</a:t>
            </a:r>
            <a:br>
              <a:rPr lang="en-US" sz="4000" b="1" dirty="0">
                <a:solidFill>
                  <a:srgbClr val="00007D"/>
                </a:solidFill>
                <a:latin typeface="Catamaran" charset="0"/>
                <a:cs typeface="Catamaran" charset="0"/>
              </a:rPr>
            </a:br>
            <a:r>
              <a:rPr lang="en-US" sz="2400" dirty="0">
                <a:solidFill>
                  <a:srgbClr val="4C4C4C"/>
                </a:solidFill>
                <a:latin typeface="Calibri" charset="0"/>
                <a:cs typeface="Calibri" charset="0"/>
              </a:rPr>
              <a:t>Optimization methods for</a:t>
            </a:r>
            <a:r>
              <a:rPr lang="he-IL" sz="2400" dirty="0">
                <a:solidFill>
                  <a:srgbClr val="4C4C4C"/>
                </a:solidFill>
                <a:latin typeface="Calibri" charset="0"/>
                <a:cs typeface="Calibri" charset="0"/>
              </a:rPr>
              <a:t> </a:t>
            </a:r>
            <a:r>
              <a:rPr lang="en-US" sz="2400" i="1" dirty="0">
                <a:solidFill>
                  <a:srgbClr val="4C4C4C"/>
                </a:solidFill>
                <a:latin typeface="Calibri" charset="0"/>
                <a:cs typeface="Calibri" charset="0"/>
              </a:rPr>
              <a:t>ab initio </a:t>
            </a:r>
            <a:r>
              <a:rPr lang="en-US" sz="2400" dirty="0">
                <a:solidFill>
                  <a:srgbClr val="4C4C4C"/>
                </a:solidFill>
                <a:latin typeface="Calibri" charset="0"/>
                <a:cs typeface="Calibri" charset="0"/>
              </a:rPr>
              <a:t>protein folding </a:t>
            </a:r>
            <a:br>
              <a:rPr lang="en-US" sz="2400" dirty="0">
                <a:solidFill>
                  <a:srgbClr val="4C4C4C"/>
                </a:solidFill>
                <a:latin typeface="Calibri" charset="0"/>
                <a:cs typeface="Calibri" charset="0"/>
              </a:rPr>
            </a:br>
            <a:r>
              <a:rPr lang="en-US" sz="2400" dirty="0">
                <a:solidFill>
                  <a:srgbClr val="4C4C4C"/>
                </a:solidFill>
                <a:latin typeface="Calibri" charset="0"/>
                <a:cs typeface="Calibri" charset="0"/>
              </a:rPr>
              <a:t>part I</a:t>
            </a:r>
            <a:r>
              <a:rPr lang="he-IL" sz="2400" dirty="0" err="1">
                <a:solidFill>
                  <a:srgbClr val="4C4C4C"/>
                </a:solidFill>
                <a:latin typeface="Calibri" charset="0"/>
                <a:cs typeface="Calibri" charset="0"/>
              </a:rPr>
              <a:t>I</a:t>
            </a:r>
            <a:r>
              <a:rPr lang="en-US" sz="2400" b="1" dirty="0">
                <a:solidFill>
                  <a:srgbClr val="00007D"/>
                </a:solidFill>
                <a:latin typeface="Catamaran" charset="0"/>
                <a:cs typeface="Catamaran" charset="0"/>
              </a:rPr>
              <a:t> </a:t>
            </a:r>
            <a:r>
              <a:rPr lang="en-US" sz="2400" b="1" dirty="0">
                <a:solidFill>
                  <a:srgbClr val="000090"/>
                </a:solidFill>
                <a:latin typeface="Catamaran" charset="0"/>
                <a:cs typeface="Catamaran" charset="0"/>
              </a:rPr>
              <a:t> 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19200" y="5257800"/>
            <a:ext cx="6400800" cy="1447800"/>
          </a:xfrm>
        </p:spPr>
        <p:txBody>
          <a:bodyPr/>
          <a:lstStyle/>
          <a:p>
            <a:pPr marL="0" indent="0" algn="ctr" rtl="1" eaLnBrk="1" fontAlgn="base" hangingPunct="1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dirty="0">
                <a:solidFill>
                  <a:srgbClr val="4C4C4C"/>
                </a:solidFill>
                <a:latin typeface="Calibri" charset="0"/>
                <a:cs typeface="Calibri" charset="0"/>
              </a:rPr>
              <a:t>April 11</a:t>
            </a:r>
            <a:r>
              <a:rPr lang="en-US" baseline="30000" dirty="0">
                <a:solidFill>
                  <a:srgbClr val="4C4C4C"/>
                </a:solidFill>
                <a:latin typeface="Calibri" charset="0"/>
                <a:cs typeface="Calibri" charset="0"/>
              </a:rPr>
              <a:t>th</a:t>
            </a:r>
            <a:r>
              <a:rPr lang="en-US" dirty="0">
                <a:solidFill>
                  <a:srgbClr val="4C4C4C"/>
                </a:solidFill>
                <a:latin typeface="Calibri" charset="0"/>
                <a:cs typeface="Calibri" charset="0"/>
              </a:rPr>
              <a:t>, 2021</a:t>
            </a:r>
          </a:p>
        </p:txBody>
      </p:sp>
      <p:pic>
        <p:nvPicPr>
          <p:cNvPr id="83972" name="cov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28600"/>
            <a:ext cx="2265363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2258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>
            <a:extLst>
              <a:ext uri="{FF2B5EF4-FFF2-40B4-BE49-F238E27FC236}">
                <a16:creationId xmlns:a16="http://schemas.microsoft.com/office/drawing/2014/main" id="{FC0CB0CA-D8A7-6443-9CD6-47958877D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L" dirty="0">
                <a:solidFill>
                  <a:srgbClr val="002060"/>
                </a:solidFill>
                <a:cs typeface="Times New Roman" panose="02020603050405020304" pitchFamily="18" charset="0"/>
              </a:rPr>
              <a:t>Root finding using Taylor’s Series</a:t>
            </a:r>
            <a:endParaRPr lang="he-IL" altLang="en-IL" dirty="0">
              <a:solidFill>
                <a:srgbClr val="002060"/>
              </a:solidFill>
            </a:endParaRPr>
          </a:p>
        </p:txBody>
      </p:sp>
      <p:pic>
        <p:nvPicPr>
          <p:cNvPr id="51202" name="Picture 2">
            <a:extLst>
              <a:ext uri="{FF2B5EF4-FFF2-40B4-BE49-F238E27FC236}">
                <a16:creationId xmlns:a16="http://schemas.microsoft.com/office/drawing/2014/main" id="{DAE98583-66A9-474B-B637-30E874FC3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513" y="4640263"/>
            <a:ext cx="5443537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3" name="Picture 2">
            <a:extLst>
              <a:ext uri="{FF2B5EF4-FFF2-40B4-BE49-F238E27FC236}">
                <a16:creationId xmlns:a16="http://schemas.microsoft.com/office/drawing/2014/main" id="{841327C4-AB98-9A49-9D61-2D2B2C7F4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513" y="3295650"/>
            <a:ext cx="5443537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204" name="Group 12">
            <a:extLst>
              <a:ext uri="{FF2B5EF4-FFF2-40B4-BE49-F238E27FC236}">
                <a16:creationId xmlns:a16="http://schemas.microsoft.com/office/drawing/2014/main" id="{475CEB8E-3BFA-FB49-9241-4895BD7551A2}"/>
              </a:ext>
            </a:extLst>
          </p:cNvPr>
          <p:cNvGrpSpPr>
            <a:grpSpLocks/>
          </p:cNvGrpSpPr>
          <p:nvPr/>
        </p:nvGrpSpPr>
        <p:grpSpPr bwMode="auto">
          <a:xfrm>
            <a:off x="2830513" y="1928813"/>
            <a:ext cx="5786437" cy="723900"/>
            <a:chOff x="2830699" y="1928802"/>
            <a:chExt cx="5786478" cy="723310"/>
          </a:xfrm>
        </p:grpSpPr>
        <p:pic>
          <p:nvPicPr>
            <p:cNvPr id="51209" name="Picture 2">
              <a:extLst>
                <a:ext uri="{FF2B5EF4-FFF2-40B4-BE49-F238E27FC236}">
                  <a16:creationId xmlns:a16="http://schemas.microsoft.com/office/drawing/2014/main" id="{2034EE52-5892-AF41-9BA7-FE51C2F01E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0699" y="2009170"/>
              <a:ext cx="5443537" cy="5036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DF7ED72-D7EC-BE45-8B20-96DD0EBD43CC}"/>
                </a:ext>
              </a:extLst>
            </p:cNvPr>
            <p:cNvSpPr/>
            <p:nvPr/>
          </p:nvSpPr>
          <p:spPr>
            <a:xfrm>
              <a:off x="4678562" y="1928802"/>
              <a:ext cx="3938615" cy="7233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he-IL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F4F9B018-A1E5-084C-B105-727B719494B7}"/>
              </a:ext>
            </a:extLst>
          </p:cNvPr>
          <p:cNvSpPr/>
          <p:nvPr/>
        </p:nvSpPr>
        <p:spPr>
          <a:xfrm>
            <a:off x="6205538" y="3133725"/>
            <a:ext cx="2652712" cy="723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e-IL"/>
          </a:p>
        </p:txBody>
      </p:sp>
      <p:sp>
        <p:nvSpPr>
          <p:cNvPr id="51206" name="TextBox 9">
            <a:extLst>
              <a:ext uri="{FF2B5EF4-FFF2-40B4-BE49-F238E27FC236}">
                <a16:creationId xmlns:a16="http://schemas.microsoft.com/office/drawing/2014/main" id="{F3DE00B0-1CF3-2F49-8F6D-3300705B36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13" y="1928813"/>
            <a:ext cx="19288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First order approximation:</a:t>
            </a:r>
            <a:endParaRPr lang="he-IL" altLang="en-IL" sz="1800"/>
          </a:p>
        </p:txBody>
      </p:sp>
      <p:sp>
        <p:nvSpPr>
          <p:cNvPr id="51207" name="TextBox 10">
            <a:extLst>
              <a:ext uri="{FF2B5EF4-FFF2-40B4-BE49-F238E27FC236}">
                <a16:creationId xmlns:a16="http://schemas.microsoft.com/office/drawing/2014/main" id="{44915076-158A-6A4D-9974-A095915E4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13" y="3214688"/>
            <a:ext cx="19288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Second order approximation:</a:t>
            </a:r>
            <a:endParaRPr lang="he-IL" altLang="en-IL" sz="1800"/>
          </a:p>
        </p:txBody>
      </p:sp>
      <p:sp>
        <p:nvSpPr>
          <p:cNvPr id="51208" name="TextBox 11">
            <a:extLst>
              <a:ext uri="{FF2B5EF4-FFF2-40B4-BE49-F238E27FC236}">
                <a16:creationId xmlns:a16="http://schemas.microsoft.com/office/drawing/2014/main" id="{15B334F4-6455-8F40-A201-B15C273A74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13" y="4773613"/>
            <a:ext cx="19288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The full Series:</a:t>
            </a:r>
            <a:endParaRPr lang="he-IL" altLang="en-IL" sz="1800"/>
          </a:p>
        </p:txBody>
      </p:sp>
    </p:spTree>
    <p:extLst>
      <p:ext uri="{BB962C8B-B14F-4D97-AF65-F5344CB8AC3E}">
        <p14:creationId xmlns:p14="http://schemas.microsoft.com/office/powerpoint/2010/main" val="1907354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>
            <a:extLst>
              <a:ext uri="{FF2B5EF4-FFF2-40B4-BE49-F238E27FC236}">
                <a16:creationId xmlns:a16="http://schemas.microsoft.com/office/drawing/2014/main" id="{9C22FC7F-9DF0-4A46-992A-4A28CF311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L" dirty="0">
                <a:solidFill>
                  <a:srgbClr val="002060"/>
                </a:solidFill>
                <a:cs typeface="Times New Roman" panose="02020603050405020304" pitchFamily="18" charset="0"/>
              </a:rPr>
              <a:t>Taylor’s Approximation: f(x)=e</a:t>
            </a:r>
            <a:r>
              <a:rPr lang="en-US" altLang="en-IL" baseline="30000" dirty="0">
                <a:solidFill>
                  <a:srgbClr val="002060"/>
                </a:solidFill>
                <a:cs typeface="Times New Roman" panose="02020603050405020304" pitchFamily="18" charset="0"/>
              </a:rPr>
              <a:t>x</a:t>
            </a:r>
            <a:endParaRPr lang="he-IL" altLang="en-IL" baseline="30000" dirty="0">
              <a:solidFill>
                <a:srgbClr val="002060"/>
              </a:solidFill>
            </a:endParaRPr>
          </a:p>
        </p:txBody>
      </p:sp>
      <p:pic>
        <p:nvPicPr>
          <p:cNvPr id="52226" name="Content Placeholder 3" descr="Taylor_series_Exp_movie.gif">
            <a:extLst>
              <a:ext uri="{FF2B5EF4-FFF2-40B4-BE49-F238E27FC236}">
                <a16:creationId xmlns:a16="http://schemas.microsoft.com/office/drawing/2014/main" id="{98A54910-9198-3A4A-A21C-C633ADBDC40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57500" y="1562100"/>
            <a:ext cx="3429000" cy="4602163"/>
          </a:xfrm>
        </p:spPr>
      </p:pic>
    </p:spTree>
    <p:extLst>
      <p:ext uri="{BB962C8B-B14F-4D97-AF65-F5344CB8AC3E}">
        <p14:creationId xmlns:p14="http://schemas.microsoft.com/office/powerpoint/2010/main" val="428342711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EEB2B-2649-AC47-94D5-76CAE5430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1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002060"/>
                </a:solidFill>
              </a:rPr>
              <a:t>Taylor’s Approximation of 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i="1" dirty="0">
                <a:solidFill>
                  <a:srgbClr val="002060"/>
                </a:solidFill>
              </a:rPr>
              <a:t>f(x) = sin(x)</a:t>
            </a:r>
            <a:r>
              <a:rPr lang="en-US" i="1" baseline="30000" dirty="0">
                <a:solidFill>
                  <a:srgbClr val="002060"/>
                </a:solidFill>
              </a:rPr>
              <a:t>2x</a:t>
            </a:r>
            <a:r>
              <a:rPr lang="en-US" i="1" dirty="0">
                <a:solidFill>
                  <a:srgbClr val="002060"/>
                </a:solidFill>
              </a:rPr>
              <a:t> at x=1.5</a:t>
            </a:r>
            <a:endParaRPr lang="he-IL" i="1" dirty="0">
              <a:solidFill>
                <a:srgbClr val="002060"/>
              </a:solidFill>
            </a:endParaRPr>
          </a:p>
        </p:txBody>
      </p:sp>
      <p:pic>
        <p:nvPicPr>
          <p:cNvPr id="53250" name="Picture 2">
            <a:extLst>
              <a:ext uri="{FF2B5EF4-FFF2-40B4-BE49-F238E27FC236}">
                <a16:creationId xmlns:a16="http://schemas.microsoft.com/office/drawing/2014/main" id="{4FCC7CF1-A510-FC46-8E04-DCEAC5D9F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-4763"/>
            <a:ext cx="8220076" cy="6362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0580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0ADE4-7067-2241-89DB-7A0327974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1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002060"/>
                </a:solidFill>
              </a:rPr>
              <a:t>Taylor’s Approximation of 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i="1" dirty="0">
                <a:solidFill>
                  <a:srgbClr val="002060"/>
                </a:solidFill>
              </a:rPr>
              <a:t>f(x) = sin(x)</a:t>
            </a:r>
            <a:r>
              <a:rPr lang="en-US" i="1" baseline="30000" dirty="0">
                <a:solidFill>
                  <a:srgbClr val="002060"/>
                </a:solidFill>
              </a:rPr>
              <a:t>2x</a:t>
            </a:r>
            <a:r>
              <a:rPr lang="en-US" i="1" dirty="0">
                <a:solidFill>
                  <a:srgbClr val="002060"/>
                </a:solidFill>
              </a:rPr>
              <a:t> at x=1.5</a:t>
            </a:r>
            <a:endParaRPr lang="he-IL" i="1" dirty="0">
              <a:solidFill>
                <a:srgbClr val="002060"/>
              </a:solidFill>
            </a:endParaRPr>
          </a:p>
        </p:txBody>
      </p:sp>
      <p:pic>
        <p:nvPicPr>
          <p:cNvPr id="54274" name="Picture 2">
            <a:extLst>
              <a:ext uri="{FF2B5EF4-FFF2-40B4-BE49-F238E27FC236}">
                <a16:creationId xmlns:a16="http://schemas.microsoft.com/office/drawing/2014/main" id="{AFAF6996-3987-2D4F-B5A1-701F904E8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1714500"/>
            <a:ext cx="7072312" cy="463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7504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B38C9-B1EC-D94E-A7D0-3370A1C92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1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002060"/>
                </a:solidFill>
              </a:rPr>
              <a:t>Taylor’s Approximation of 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i="1" dirty="0">
                <a:solidFill>
                  <a:srgbClr val="002060"/>
                </a:solidFill>
              </a:rPr>
              <a:t>f(x) = sin(x)</a:t>
            </a:r>
            <a:r>
              <a:rPr lang="en-US" i="1" baseline="30000" dirty="0">
                <a:solidFill>
                  <a:srgbClr val="002060"/>
                </a:solidFill>
              </a:rPr>
              <a:t>2x</a:t>
            </a:r>
            <a:r>
              <a:rPr lang="en-US" i="1" dirty="0">
                <a:solidFill>
                  <a:srgbClr val="002060"/>
                </a:solidFill>
              </a:rPr>
              <a:t> at x=1.5</a:t>
            </a:r>
            <a:endParaRPr lang="he-IL" i="1" dirty="0">
              <a:solidFill>
                <a:srgbClr val="002060"/>
              </a:solidFill>
            </a:endParaRPr>
          </a:p>
        </p:txBody>
      </p:sp>
      <p:pic>
        <p:nvPicPr>
          <p:cNvPr id="55298" name="Picture 2">
            <a:extLst>
              <a:ext uri="{FF2B5EF4-FFF2-40B4-BE49-F238E27FC236}">
                <a16:creationId xmlns:a16="http://schemas.microsoft.com/office/drawing/2014/main" id="{5441BC46-C046-C94E-AA9B-FFA0596B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1714500"/>
            <a:ext cx="7072312" cy="462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0597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Picture 2">
            <a:extLst>
              <a:ext uri="{FF2B5EF4-FFF2-40B4-BE49-F238E27FC236}">
                <a16:creationId xmlns:a16="http://schemas.microsoft.com/office/drawing/2014/main" id="{FBB33317-284F-E04E-BCBF-2150202FD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1714500"/>
            <a:ext cx="7072312" cy="463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29B3C0-9671-024A-A848-F960F48F3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1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002060"/>
                </a:solidFill>
              </a:rPr>
              <a:t>Taylor’s Approximation of 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i="1" dirty="0">
                <a:solidFill>
                  <a:srgbClr val="002060"/>
                </a:solidFill>
              </a:rPr>
              <a:t>f(x) = sin(x)</a:t>
            </a:r>
            <a:r>
              <a:rPr lang="en-US" i="1" baseline="30000" dirty="0">
                <a:solidFill>
                  <a:srgbClr val="002060"/>
                </a:solidFill>
              </a:rPr>
              <a:t>2x</a:t>
            </a:r>
            <a:r>
              <a:rPr lang="en-US" i="1" dirty="0">
                <a:solidFill>
                  <a:srgbClr val="002060"/>
                </a:solidFill>
              </a:rPr>
              <a:t> at x=1.5</a:t>
            </a:r>
            <a:endParaRPr lang="he-IL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876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>
            <a:extLst>
              <a:ext uri="{FF2B5EF4-FFF2-40B4-BE49-F238E27FC236}">
                <a16:creationId xmlns:a16="http://schemas.microsoft.com/office/drawing/2014/main" id="{D93EF5F1-415D-474E-AAC6-C168576EF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L" sz="3600" dirty="0">
                <a:solidFill>
                  <a:srgbClr val="002060"/>
                </a:solidFill>
                <a:cs typeface="Times New Roman" panose="02020603050405020304" pitchFamily="18" charset="0"/>
              </a:rPr>
              <a:t>From Taylor’s Series to Root Finding</a:t>
            </a:r>
            <a:br>
              <a:rPr lang="en-US" altLang="en-IL" sz="3600" dirty="0">
                <a:solidFill>
                  <a:srgbClr val="002060"/>
                </a:solidFill>
                <a:cs typeface="Times New Roman" panose="02020603050405020304" pitchFamily="18" charset="0"/>
              </a:rPr>
            </a:br>
            <a:r>
              <a:rPr lang="en-US" altLang="en-IL" sz="3600" dirty="0">
                <a:solidFill>
                  <a:srgbClr val="002060"/>
                </a:solidFill>
                <a:cs typeface="Times New Roman" panose="02020603050405020304" pitchFamily="18" charset="0"/>
              </a:rPr>
              <a:t>(one-dimension)</a:t>
            </a:r>
            <a:endParaRPr lang="he-IL" altLang="en-IL" sz="3600" dirty="0">
              <a:solidFill>
                <a:srgbClr val="00206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91E7A5-A3B3-7542-AEE0-E5472883E5C2}"/>
              </a:ext>
            </a:extLst>
          </p:cNvPr>
          <p:cNvSpPr/>
          <p:nvPr/>
        </p:nvSpPr>
        <p:spPr>
          <a:xfrm>
            <a:off x="6205538" y="3133725"/>
            <a:ext cx="2652712" cy="723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e-IL"/>
          </a:p>
        </p:txBody>
      </p:sp>
      <p:sp>
        <p:nvSpPr>
          <p:cNvPr id="57347" name="TextBox 9">
            <a:extLst>
              <a:ext uri="{FF2B5EF4-FFF2-40B4-BE49-F238E27FC236}">
                <a16:creationId xmlns:a16="http://schemas.microsoft.com/office/drawing/2014/main" id="{87AC5449-96B3-5443-9D6D-CD03FAC162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13" y="1928813"/>
            <a:ext cx="19288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First order approximation:</a:t>
            </a:r>
            <a:endParaRPr lang="he-IL" altLang="en-IL" sz="1800"/>
          </a:p>
        </p:txBody>
      </p:sp>
      <p:graphicFrame>
        <p:nvGraphicFramePr>
          <p:cNvPr id="57348" name="Object 2">
            <a:extLst>
              <a:ext uri="{FF2B5EF4-FFF2-40B4-BE49-F238E27FC236}">
                <a16:creationId xmlns:a16="http://schemas.microsoft.com/office/drawing/2014/main" id="{FC1C53E1-E62C-9A42-BD0C-263B4E24D2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71875" y="1928813"/>
          <a:ext cx="2784475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172" name="Equation" r:id="rId3" imgW="41249600" imgH="9359900" progId="Equation.3">
                  <p:embed/>
                </p:oleObj>
              </mc:Choice>
              <mc:Fallback>
                <p:oleObj name="Equation" r:id="rId3" imgW="41249600" imgH="9359900" progId="Equation.3">
                  <p:embed/>
                  <p:pic>
                    <p:nvPicPr>
                      <p:cNvPr id="57348" name="Object 2">
                        <a:extLst>
                          <a:ext uri="{FF2B5EF4-FFF2-40B4-BE49-F238E27FC236}">
                            <a16:creationId xmlns:a16="http://schemas.microsoft.com/office/drawing/2014/main" id="{FC1C53E1-E62C-9A42-BD0C-263B4E24D2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1875" y="1928813"/>
                        <a:ext cx="2784475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203BC35-68A8-B84C-9EDC-E1998E9BA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13" y="2857500"/>
            <a:ext cx="24288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Root finding by Taylor’s approximation:</a:t>
            </a:r>
            <a:endParaRPr lang="he-IL" altLang="en-IL" sz="1800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270D03C0-51E1-7D49-9A35-C9BD6AE94D01}"/>
              </a:ext>
            </a:extLst>
          </p:cNvPr>
          <p:cNvSpPr/>
          <p:nvPr/>
        </p:nvSpPr>
        <p:spPr>
          <a:xfrm>
            <a:off x="4857750" y="3786188"/>
            <a:ext cx="428625" cy="71437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e-IL"/>
          </a:p>
        </p:txBody>
      </p:sp>
      <p:graphicFrame>
        <p:nvGraphicFramePr>
          <p:cNvPr id="57351" name="Object 10">
            <a:extLst>
              <a:ext uri="{FF2B5EF4-FFF2-40B4-BE49-F238E27FC236}">
                <a16:creationId xmlns:a16="http://schemas.microsoft.com/office/drawing/2014/main" id="{8F8CA848-EE21-8F41-BA2A-C964AF6422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71875" y="2857500"/>
          <a:ext cx="2389188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173" name="Equation" r:id="rId5" imgW="35394900" imgH="9359900" progId="Equation.3">
                  <p:embed/>
                </p:oleObj>
              </mc:Choice>
              <mc:Fallback>
                <p:oleObj name="Equation" r:id="rId5" imgW="35394900" imgH="9359900" progId="Equation.3">
                  <p:embed/>
                  <p:pic>
                    <p:nvPicPr>
                      <p:cNvPr id="57351" name="Object 10">
                        <a:extLst>
                          <a:ext uri="{FF2B5EF4-FFF2-40B4-BE49-F238E27FC236}">
                            <a16:creationId xmlns:a16="http://schemas.microsoft.com/office/drawing/2014/main" id="{8F8CA848-EE21-8F41-BA2A-C964AF6422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1875" y="2857500"/>
                        <a:ext cx="2389188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6924" name="Object 12">
            <a:extLst>
              <a:ext uri="{FF2B5EF4-FFF2-40B4-BE49-F238E27FC236}">
                <a16:creationId xmlns:a16="http://schemas.microsoft.com/office/drawing/2014/main" id="{E43F228A-BCB9-3745-8003-B6115E75D95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81438" y="4686300"/>
          <a:ext cx="1976437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174" name="Equation" r:id="rId7" imgW="20777200" imgH="9944100" progId="Equation.3">
                  <p:embed/>
                </p:oleObj>
              </mc:Choice>
              <mc:Fallback>
                <p:oleObj name="Equation" r:id="rId7" imgW="20777200" imgH="9944100" progId="Equation.3">
                  <p:embed/>
                  <p:pic>
                    <p:nvPicPr>
                      <p:cNvPr id="166924" name="Object 12">
                        <a:extLst>
                          <a:ext uri="{FF2B5EF4-FFF2-40B4-BE49-F238E27FC236}">
                            <a16:creationId xmlns:a16="http://schemas.microsoft.com/office/drawing/2014/main" id="{E43F228A-BCB9-3745-8003-B6115E75D9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1438" y="4686300"/>
                        <a:ext cx="1976437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659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441450D-5008-4E43-920F-D6AF7B9487BB}"/>
              </a:ext>
            </a:extLst>
          </p:cNvPr>
          <p:cNvSpPr/>
          <p:nvPr/>
        </p:nvSpPr>
        <p:spPr>
          <a:xfrm>
            <a:off x="714374" y="1643063"/>
            <a:ext cx="7591425" cy="1928812"/>
          </a:xfrm>
          <a:prstGeom prst="roundRect">
            <a:avLst>
              <a:gd name="adj" fmla="val 9144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e-I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972DF1-1A2B-B949-B0F6-3061F5C7A445}"/>
              </a:ext>
            </a:extLst>
          </p:cNvPr>
          <p:cNvSpPr txBox="1"/>
          <p:nvPr/>
        </p:nvSpPr>
        <p:spPr>
          <a:xfrm>
            <a:off x="714375" y="1500188"/>
            <a:ext cx="8429625" cy="2239962"/>
          </a:xfrm>
          <a:prstGeom prst="rect">
            <a:avLst/>
          </a:prstGeom>
          <a:noFill/>
        </p:spPr>
        <p:txBody>
          <a:bodyPr rtlCol="1">
            <a:spAutoFit/>
          </a:bodyPr>
          <a:lstStyle/>
          <a:p>
            <a:pPr marL="461963" indent="-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400" dirty="0">
                <a:latin typeface="+mn-lt"/>
                <a:cs typeface="+mn-cs"/>
              </a:rPr>
              <a:t>Start from a random x</a:t>
            </a:r>
            <a:r>
              <a:rPr lang="en-US" sz="2400" baseline="-25000" dirty="0">
                <a:latin typeface="+mn-lt"/>
                <a:cs typeface="+mn-cs"/>
              </a:rPr>
              <a:t>0</a:t>
            </a:r>
          </a:p>
          <a:p>
            <a:pPr marL="461963" indent="-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400" dirty="0">
                <a:latin typeface="+mn-lt"/>
                <a:cs typeface="+mn-cs"/>
              </a:rPr>
              <a:t>While not converged, update x with Taylor’s series:</a:t>
            </a:r>
          </a:p>
          <a:p>
            <a:pPr marL="630238" lvl="1" indent="-16827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2400" dirty="0">
                <a:latin typeface="+mn-lt"/>
                <a:cs typeface="+mn-cs"/>
                <a:sym typeface="Wingdings" pitchFamily="2" charset="2"/>
              </a:rPr>
              <a:t> </a:t>
            </a:r>
            <a:endParaRPr lang="en-US" sz="2400" dirty="0">
              <a:latin typeface="+mn-lt"/>
              <a:cs typeface="+mn-cs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he-IL" sz="2000" dirty="0">
              <a:latin typeface="+mn-lt"/>
              <a:cs typeface="+mn-cs"/>
            </a:endParaRPr>
          </a:p>
        </p:txBody>
      </p:sp>
      <p:sp>
        <p:nvSpPr>
          <p:cNvPr id="58370" name="Title 1">
            <a:extLst>
              <a:ext uri="{FF2B5EF4-FFF2-40B4-BE49-F238E27FC236}">
                <a16:creationId xmlns:a16="http://schemas.microsoft.com/office/drawing/2014/main" id="{FB81698F-7472-3B43-83EB-36FD48C4C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68275"/>
            <a:ext cx="8991600" cy="1355725"/>
          </a:xfrm>
        </p:spPr>
        <p:txBody>
          <a:bodyPr/>
          <a:lstStyle/>
          <a:p>
            <a:pPr eaLnBrk="1" hangingPunct="1"/>
            <a:r>
              <a:rPr lang="en-US" altLang="en-IL" dirty="0">
                <a:solidFill>
                  <a:srgbClr val="002060"/>
                </a:solidFill>
                <a:cs typeface="Times New Roman" panose="02020603050405020304" pitchFamily="18" charset="0"/>
              </a:rPr>
              <a:t>Newton-Raphson Method </a:t>
            </a:r>
            <a:r>
              <a:rPr lang="en-US" altLang="en-IL" u="sng" dirty="0">
                <a:solidFill>
                  <a:srgbClr val="002060"/>
                </a:solidFill>
                <a:cs typeface="Times New Roman" panose="02020603050405020304" pitchFamily="18" charset="0"/>
              </a:rPr>
              <a:t>for Root Finding</a:t>
            </a:r>
            <a:br>
              <a:rPr lang="en-US" altLang="en-IL" dirty="0">
                <a:solidFill>
                  <a:srgbClr val="002060"/>
                </a:solidFill>
                <a:cs typeface="Times New Roman" panose="02020603050405020304" pitchFamily="18" charset="0"/>
              </a:rPr>
            </a:br>
            <a:r>
              <a:rPr lang="en-US" altLang="en-IL" dirty="0">
                <a:solidFill>
                  <a:srgbClr val="002060"/>
                </a:solidFill>
                <a:cs typeface="Times New Roman" panose="02020603050405020304" pitchFamily="18" charset="0"/>
              </a:rPr>
              <a:t>(one-dimension)</a:t>
            </a:r>
            <a:endParaRPr lang="he-IL" altLang="en-IL" dirty="0">
              <a:solidFill>
                <a:srgbClr val="002060"/>
              </a:solidFill>
            </a:endParaRPr>
          </a:p>
        </p:txBody>
      </p:sp>
      <p:graphicFrame>
        <p:nvGraphicFramePr>
          <p:cNvPr id="58372" name="Object 2">
            <a:extLst>
              <a:ext uri="{FF2B5EF4-FFF2-40B4-BE49-F238E27FC236}">
                <a16:creationId xmlns:a16="http://schemas.microsoft.com/office/drawing/2014/main" id="{9C6F9B24-F4B1-FF4E-9165-1093C18DBE3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46213" y="2630488"/>
          <a:ext cx="2420937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5050" name="Equation" r:id="rId3" imgW="28092400" imgH="10236200" progId="Equation.3">
                  <p:embed/>
                </p:oleObj>
              </mc:Choice>
              <mc:Fallback>
                <p:oleObj name="Equation" r:id="rId3" imgW="28092400" imgH="10236200" progId="Equation.3">
                  <p:embed/>
                  <p:pic>
                    <p:nvPicPr>
                      <p:cNvPr id="58372" name="Object 2">
                        <a:extLst>
                          <a:ext uri="{FF2B5EF4-FFF2-40B4-BE49-F238E27FC236}">
                            <a16:creationId xmlns:a16="http://schemas.microsoft.com/office/drawing/2014/main" id="{9C6F9B24-F4B1-FF4E-9165-1093C18DBE3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6213" y="2630488"/>
                        <a:ext cx="2420937" cy="88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373" name="Picture 10" descr="C:\Documents and Settings\user\My Documents\tmp\newton.gif">
            <a:extLst>
              <a:ext uri="{FF2B5EF4-FFF2-40B4-BE49-F238E27FC236}">
                <a16:creationId xmlns:a16="http://schemas.microsoft.com/office/drawing/2014/main" id="{246B5265-CC46-9340-9C7A-94F2B7CD1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13" y="3643313"/>
            <a:ext cx="34290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9406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93" name="Group 3">
            <a:extLst>
              <a:ext uri="{FF2B5EF4-FFF2-40B4-BE49-F238E27FC236}">
                <a16:creationId xmlns:a16="http://schemas.microsoft.com/office/drawing/2014/main" id="{4A72072F-1EF7-CE46-B9F9-0F495EEA1E24}"/>
              </a:ext>
            </a:extLst>
          </p:cNvPr>
          <p:cNvGrpSpPr>
            <a:grpSpLocks/>
          </p:cNvGrpSpPr>
          <p:nvPr/>
        </p:nvGrpSpPr>
        <p:grpSpPr bwMode="auto">
          <a:xfrm>
            <a:off x="1285875" y="1785938"/>
            <a:ext cx="7643813" cy="4865687"/>
            <a:chOff x="4857752" y="2942924"/>
            <a:chExt cx="5010979" cy="370928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A87F166-40AF-644B-9CE1-3CF7A56D6618}"/>
                </a:ext>
              </a:extLst>
            </p:cNvPr>
            <p:cNvSpPr/>
            <p:nvPr/>
          </p:nvSpPr>
          <p:spPr>
            <a:xfrm>
              <a:off x="6206501" y="3134137"/>
              <a:ext cx="2651708" cy="7237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he-IL"/>
            </a:p>
          </p:txBody>
        </p:sp>
        <p:pic>
          <p:nvPicPr>
            <p:cNvPr id="59397" name="Picture 11">
              <a:extLst>
                <a:ext uri="{FF2B5EF4-FFF2-40B4-BE49-F238E27FC236}">
                  <a16:creationId xmlns:a16="http://schemas.microsoft.com/office/drawing/2014/main" id="{964E3F3C-D789-3D46-B13B-C0C2217539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7752" y="3151770"/>
              <a:ext cx="4000500" cy="3500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398" name="TextBox 6">
              <a:extLst>
                <a:ext uri="{FF2B5EF4-FFF2-40B4-BE49-F238E27FC236}">
                  <a16:creationId xmlns:a16="http://schemas.microsoft.com/office/drawing/2014/main" id="{73EE043E-00BA-8547-B39A-368126C64C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54973" y="6309568"/>
              <a:ext cx="2013758" cy="180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l" rtl="0"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en-US" altLang="en-IL" sz="600" i="1"/>
                <a:t>Image from http://www.codecogs.com/d-ox/maths/rootfinding/newton.php</a:t>
              </a:r>
              <a:endParaRPr lang="he-IL" altLang="en-IL" sz="600" i="1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13306AD-B08C-4D42-9024-8E9F1E5E50F4}"/>
                </a:ext>
              </a:extLst>
            </p:cNvPr>
            <p:cNvSpPr/>
            <p:nvPr/>
          </p:nvSpPr>
          <p:spPr>
            <a:xfrm>
              <a:off x="5929675" y="2942924"/>
              <a:ext cx="1785844" cy="7140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he-IL"/>
            </a:p>
          </p:txBody>
        </p:sp>
      </p:grpSp>
      <p:sp>
        <p:nvSpPr>
          <p:cNvPr id="59394" name="Title 1">
            <a:extLst>
              <a:ext uri="{FF2B5EF4-FFF2-40B4-BE49-F238E27FC236}">
                <a16:creationId xmlns:a16="http://schemas.microsoft.com/office/drawing/2014/main" id="{D0A9DF61-9B2A-E24F-8B66-418DD146F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L" sz="3200" dirty="0">
                <a:solidFill>
                  <a:srgbClr val="002060"/>
                </a:solidFill>
                <a:cs typeface="Times New Roman" panose="02020603050405020304" pitchFamily="18" charset="0"/>
              </a:rPr>
              <a:t>Newton-Raphson: </a:t>
            </a:r>
            <a:r>
              <a:rPr lang="en-US" altLang="en-IL" sz="3200" u="sng" dirty="0">
                <a:solidFill>
                  <a:srgbClr val="002060"/>
                </a:solidFill>
                <a:cs typeface="Times New Roman" panose="02020603050405020304" pitchFamily="18" charset="0"/>
              </a:rPr>
              <a:t>Quadratic Convergence Rate</a:t>
            </a:r>
            <a:endParaRPr lang="he-IL" altLang="en-IL" sz="3200" u="sng" dirty="0">
              <a:solidFill>
                <a:srgbClr val="002060"/>
              </a:solidFill>
            </a:endParaRPr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id="{5F82D5A3-1294-1349-921E-475317CE2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525962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IL" sz="2000" b="1">
                <a:cs typeface="Arial" panose="020B0604020202020204" pitchFamily="34" charset="0"/>
              </a:rPr>
              <a:t>THEOREM:  </a:t>
            </a:r>
            <a:r>
              <a:rPr lang="en-US" altLang="en-IL" sz="2000">
                <a:cs typeface="Arial" panose="020B0604020202020204" pitchFamily="34" charset="0"/>
              </a:rPr>
              <a:t>Let x</a:t>
            </a:r>
            <a:r>
              <a:rPr lang="en-US" altLang="en-IL" sz="2000" baseline="-25000">
                <a:cs typeface="Arial" panose="020B0604020202020204" pitchFamily="34" charset="0"/>
              </a:rPr>
              <a:t>root</a:t>
            </a:r>
            <a:r>
              <a:rPr lang="en-US" altLang="en-IL" sz="2000">
                <a:cs typeface="Arial" panose="020B0604020202020204" pitchFamily="34" charset="0"/>
              </a:rPr>
              <a:t> be a “nice” root of f(x). There exists a “neighborhood” of some size </a:t>
            </a:r>
            <a:r>
              <a:rPr lang="el-GR" altLang="en-IL" sz="2000">
                <a:cs typeface="Arial" panose="020B0604020202020204" pitchFamily="34" charset="0"/>
              </a:rPr>
              <a:t>Δ</a:t>
            </a:r>
            <a:r>
              <a:rPr lang="en-US" altLang="en-IL" sz="2000">
                <a:cs typeface="Arial" panose="020B0604020202020204" pitchFamily="34" charset="0"/>
              </a:rPr>
              <a:t> around x</a:t>
            </a:r>
            <a:r>
              <a:rPr lang="en-US" altLang="en-IL" sz="2000" baseline="-25000">
                <a:cs typeface="Arial" panose="020B0604020202020204" pitchFamily="34" charset="0"/>
              </a:rPr>
              <a:t>root</a:t>
            </a:r>
            <a:r>
              <a:rPr lang="en-US" altLang="en-IL" sz="2000">
                <a:cs typeface="Arial" panose="020B0604020202020204" pitchFamily="34" charset="0"/>
              </a:rPr>
              <a:t> , in which Newton method will converge towards x</a:t>
            </a:r>
            <a:r>
              <a:rPr lang="en-US" altLang="en-IL" sz="2000" baseline="-25000">
                <a:cs typeface="Arial" panose="020B0604020202020204" pitchFamily="34" charset="0"/>
              </a:rPr>
              <a:t>root</a:t>
            </a:r>
            <a:r>
              <a:rPr lang="en-US" altLang="en-IL" sz="2000">
                <a:cs typeface="Arial" panose="020B0604020202020204" pitchFamily="34" charset="0"/>
              </a:rPr>
              <a:t> </a:t>
            </a:r>
            <a:r>
              <a:rPr lang="en-US" altLang="en-IL" sz="2000" u="sng">
                <a:cs typeface="Arial" panose="020B0604020202020204" pitchFamily="34" charset="0"/>
              </a:rPr>
              <a:t>quadratically</a:t>
            </a:r>
            <a:r>
              <a:rPr lang="en-US" altLang="en-IL" sz="2000">
                <a:cs typeface="Arial" panose="020B0604020202020204" pitchFamily="34" charset="0"/>
              </a:rPr>
              <a:t> </a:t>
            </a:r>
            <a:r>
              <a:rPr lang="en-US" altLang="en-IL" sz="1400" b="1">
                <a:cs typeface="Arial" panose="020B0604020202020204" pitchFamily="34" charset="0"/>
              </a:rPr>
              <a:t>( = the error decreases quadratically in each round</a:t>
            </a:r>
            <a:r>
              <a:rPr lang="en-US" altLang="en-IL" sz="1400" b="1">
                <a:cs typeface="Arial" panose="020B0604020202020204" pitchFamily="34" charset="0"/>
                <a:sym typeface="Wingdings" pitchFamily="2" charset="2"/>
              </a:rPr>
              <a:t>)</a:t>
            </a:r>
            <a:endParaRPr lang="he-IL" altLang="en-IL" sz="2000" b="1" baseline="30000"/>
          </a:p>
        </p:txBody>
      </p:sp>
    </p:spTree>
    <p:extLst>
      <p:ext uri="{BB962C8B-B14F-4D97-AF65-F5344CB8AC3E}">
        <p14:creationId xmlns:p14="http://schemas.microsoft.com/office/powerpoint/2010/main" val="2086993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>
            <a:extLst>
              <a:ext uri="{FF2B5EF4-FFF2-40B4-BE49-F238E27FC236}">
                <a16:creationId xmlns:a16="http://schemas.microsoft.com/office/drawing/2014/main" id="{21B0576D-D121-6646-9C70-76F6AE4B6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L" sz="3600" dirty="0">
                <a:solidFill>
                  <a:srgbClr val="002060"/>
                </a:solidFill>
                <a:cs typeface="Times New Roman" panose="02020603050405020304" pitchFamily="18" charset="0"/>
              </a:rPr>
              <a:t>The Secant Method</a:t>
            </a:r>
            <a:br>
              <a:rPr lang="en-US" altLang="en-IL" sz="3600" dirty="0">
                <a:solidFill>
                  <a:srgbClr val="002060"/>
                </a:solidFill>
                <a:cs typeface="Times New Roman" panose="02020603050405020304" pitchFamily="18" charset="0"/>
              </a:rPr>
            </a:br>
            <a:r>
              <a:rPr lang="en-US" altLang="en-IL" sz="3600" dirty="0">
                <a:solidFill>
                  <a:srgbClr val="002060"/>
                </a:solidFill>
                <a:cs typeface="Times New Roman" panose="02020603050405020304" pitchFamily="18" charset="0"/>
              </a:rPr>
              <a:t>(one-dimension)</a:t>
            </a:r>
            <a:endParaRPr lang="he-IL" altLang="en-IL" sz="4000" dirty="0">
              <a:solidFill>
                <a:srgbClr val="002060"/>
              </a:solidFill>
            </a:endParaRPr>
          </a:p>
        </p:txBody>
      </p:sp>
      <p:sp>
        <p:nvSpPr>
          <p:cNvPr id="60418" name="Content Placeholder 2">
            <a:extLst>
              <a:ext uri="{FF2B5EF4-FFF2-40B4-BE49-F238E27FC236}">
                <a16:creationId xmlns:a16="http://schemas.microsoft.com/office/drawing/2014/main" id="{CFA6E34E-05E2-B64D-B283-EEE81C470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757363"/>
          </a:xfrm>
        </p:spPr>
        <p:txBody>
          <a:bodyPr/>
          <a:lstStyle/>
          <a:p>
            <a:pPr eaLnBrk="1" hangingPunct="1"/>
            <a:r>
              <a:rPr lang="en-US" altLang="en-IL" sz="2000">
                <a:cs typeface="Arial" panose="020B0604020202020204" pitchFamily="34" charset="0"/>
              </a:rPr>
              <a:t>Just like Newton-Raphson, but approximate the derivative by drawing a secant line between two previous points:</a:t>
            </a:r>
            <a:endParaRPr lang="he-IL" altLang="en-IL" sz="2800"/>
          </a:p>
          <a:p>
            <a:pPr eaLnBrk="1" hangingPunct="1"/>
            <a:endParaRPr lang="he-IL" altLang="en-IL"/>
          </a:p>
        </p:txBody>
      </p:sp>
      <p:pic>
        <p:nvPicPr>
          <p:cNvPr id="60419" name="Picture 5" descr="C:\Documents and Settings\user\My Documents\tmp\secant.gif">
            <a:extLst>
              <a:ext uri="{FF2B5EF4-FFF2-40B4-BE49-F238E27FC236}">
                <a16:creationId xmlns:a16="http://schemas.microsoft.com/office/drawing/2014/main" id="{32DAD89B-64FC-8F44-B4C5-AEEB2097D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5" y="2000250"/>
            <a:ext cx="3370263" cy="302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0420" name="Object 1">
            <a:extLst>
              <a:ext uri="{FF2B5EF4-FFF2-40B4-BE49-F238E27FC236}">
                <a16:creationId xmlns:a16="http://schemas.microsoft.com/office/drawing/2014/main" id="{13531626-A0BD-9C44-8092-FB24AE3ED3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7250" y="2286000"/>
          <a:ext cx="2027238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7098" name="Equation" r:id="rId4" imgW="34226500" imgH="10236200" progId="Equation.3">
                  <p:embed/>
                </p:oleObj>
              </mc:Choice>
              <mc:Fallback>
                <p:oleObj name="Equation" r:id="rId4" imgW="34226500" imgH="10236200" progId="Equation.3">
                  <p:embed/>
                  <p:pic>
                    <p:nvPicPr>
                      <p:cNvPr id="60420" name="Object 1">
                        <a:extLst>
                          <a:ext uri="{FF2B5EF4-FFF2-40B4-BE49-F238E27FC236}">
                            <a16:creationId xmlns:a16="http://schemas.microsoft.com/office/drawing/2014/main" id="{13531626-A0BD-9C44-8092-FB24AE3ED3C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250" y="2286000"/>
                        <a:ext cx="2027238" cy="65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0421" name="Group 13">
            <a:extLst>
              <a:ext uri="{FF2B5EF4-FFF2-40B4-BE49-F238E27FC236}">
                <a16:creationId xmlns:a16="http://schemas.microsoft.com/office/drawing/2014/main" id="{63BF8BF4-FE7C-AA4E-A1F4-8C97F2F0D6D6}"/>
              </a:ext>
            </a:extLst>
          </p:cNvPr>
          <p:cNvGrpSpPr>
            <a:grpSpLocks/>
          </p:cNvGrpSpPr>
          <p:nvPr/>
        </p:nvGrpSpPr>
        <p:grpSpPr bwMode="auto">
          <a:xfrm>
            <a:off x="642938" y="3143250"/>
            <a:ext cx="4286250" cy="2000250"/>
            <a:chOff x="642910" y="2928934"/>
            <a:chExt cx="4286280" cy="2000264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28FACA75-E485-0444-8FA4-1990BADE252E}"/>
                </a:ext>
              </a:extLst>
            </p:cNvPr>
            <p:cNvSpPr/>
            <p:nvPr/>
          </p:nvSpPr>
          <p:spPr>
            <a:xfrm>
              <a:off x="642910" y="2928934"/>
              <a:ext cx="4286280" cy="2000264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he-IL"/>
            </a:p>
          </p:txBody>
        </p:sp>
        <p:sp>
          <p:nvSpPr>
            <p:cNvPr id="60424" name="Rectangle 6">
              <a:extLst>
                <a:ext uri="{FF2B5EF4-FFF2-40B4-BE49-F238E27FC236}">
                  <a16:creationId xmlns:a16="http://schemas.microsoft.com/office/drawing/2014/main" id="{56F9754E-5CE4-0B4B-BD91-5C7391089A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224" y="2928934"/>
              <a:ext cx="4000528" cy="1985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61963" indent="-457200"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l" rtl="0"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en-US" altLang="en-IL" sz="1800" b="1" dirty="0"/>
                <a:t>Secant algorithm:</a:t>
              </a:r>
              <a:endParaRPr lang="en-US" altLang="en-IL" sz="1800" dirty="0"/>
            </a:p>
            <a:p>
              <a:pPr algn="l" rtl="0" eaLnBrk="1" hangingPunct="1">
                <a:lnSpc>
                  <a:spcPct val="150000"/>
                </a:lnSpc>
                <a:spcBef>
                  <a:spcPct val="0"/>
                </a:spcBef>
                <a:buFont typeface="Calibri" panose="020F0502020204030204" pitchFamily="34" charset="0"/>
                <a:buAutoNum type="arabicPeriod"/>
              </a:pPr>
              <a:r>
                <a:rPr lang="en-US" altLang="en-IL" sz="1800" dirty="0"/>
                <a:t>Start from two random points: x</a:t>
              </a:r>
              <a:r>
                <a:rPr lang="en-US" altLang="en-IL" sz="1800" baseline="-25000" dirty="0"/>
                <a:t>0</a:t>
              </a:r>
              <a:r>
                <a:rPr lang="en-US" altLang="en-IL" sz="1800" dirty="0"/>
                <a:t>, x</a:t>
              </a:r>
              <a:r>
                <a:rPr lang="en-US" altLang="en-IL" sz="1600" baseline="-25000" dirty="0"/>
                <a:t>1</a:t>
              </a:r>
            </a:p>
            <a:p>
              <a:pPr algn="l" rtl="0" eaLnBrk="1" hangingPunct="1">
                <a:lnSpc>
                  <a:spcPct val="150000"/>
                </a:lnSpc>
                <a:spcBef>
                  <a:spcPct val="0"/>
                </a:spcBef>
                <a:buFont typeface="Calibri" panose="020F0502020204030204" pitchFamily="34" charset="0"/>
                <a:buAutoNum type="arabicPeriod"/>
              </a:pPr>
              <a:r>
                <a:rPr lang="en-US" altLang="en-IL" sz="1800" dirty="0"/>
                <a:t>While not converged:</a:t>
              </a:r>
            </a:p>
            <a:p>
              <a:pPr algn="l" rtl="0"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endParaRPr lang="en-US" altLang="en-IL" sz="2800" dirty="0"/>
            </a:p>
          </p:txBody>
        </p:sp>
        <p:pic>
          <p:nvPicPr>
            <p:cNvPr id="60425" name="Picture 2">
              <a:extLst>
                <a:ext uri="{FF2B5EF4-FFF2-40B4-BE49-F238E27FC236}">
                  <a16:creationId xmlns:a16="http://schemas.microsoft.com/office/drawing/2014/main" id="{7008E898-DA5B-8244-9965-A26E71CF9A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0166" y="4286256"/>
              <a:ext cx="3143271" cy="426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0D4C5C5-CA41-FE49-AC7E-F427CE42414A}"/>
              </a:ext>
            </a:extLst>
          </p:cNvPr>
          <p:cNvSpPr/>
          <p:nvPr/>
        </p:nvSpPr>
        <p:spPr>
          <a:xfrm>
            <a:off x="1500188" y="5500688"/>
            <a:ext cx="6357937" cy="71437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marL="0" lvl="1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b="1" dirty="0">
                <a:sym typeface="Wingdings 3"/>
              </a:rPr>
              <a:t>Theoretical convergence rate: </a:t>
            </a:r>
            <a:r>
              <a:rPr lang="en-US" sz="2000" dirty="0">
                <a:sym typeface="Wingdings 3"/>
              </a:rPr>
              <a:t>golden-ratio (~1.62)</a:t>
            </a:r>
          </a:p>
          <a:p>
            <a:pPr marL="0" lvl="1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b="1" dirty="0">
                <a:sym typeface="Wingdings 3"/>
              </a:rPr>
              <a:t>Often faster in practice:</a:t>
            </a:r>
            <a:r>
              <a:rPr lang="en-US" sz="2000" dirty="0">
                <a:sym typeface="Wingdings 3"/>
              </a:rPr>
              <a:t> no gradient calculations</a:t>
            </a:r>
          </a:p>
        </p:txBody>
      </p:sp>
    </p:spTree>
    <p:extLst>
      <p:ext uri="{BB962C8B-B14F-4D97-AF65-F5344CB8AC3E}">
        <p14:creationId xmlns:p14="http://schemas.microsoft.com/office/powerpoint/2010/main" val="231458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>
            <a:extLst>
              <a:ext uri="{FF2B5EF4-FFF2-40B4-BE49-F238E27FC236}">
                <a16:creationId xmlns:a16="http://schemas.microsoft.com/office/drawing/2014/main" id="{6EF3B7DE-162D-CE46-9218-78A618265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L" dirty="0">
                <a:solidFill>
                  <a:srgbClr val="002060"/>
                </a:solidFill>
                <a:cs typeface="Times New Roman" panose="02020603050405020304" pitchFamily="18" charset="0"/>
              </a:rPr>
              <a:t>Outline</a:t>
            </a:r>
            <a:endParaRPr lang="he-IL" altLang="en-IL" dirty="0">
              <a:solidFill>
                <a:srgbClr val="002060"/>
              </a:solidFill>
            </a:endParaRPr>
          </a:p>
        </p:txBody>
      </p:sp>
      <p:sp>
        <p:nvSpPr>
          <p:cNvPr id="17410" name="Content Placeholder 2">
            <a:extLst>
              <a:ext uri="{FF2B5EF4-FFF2-40B4-BE49-F238E27FC236}">
                <a16:creationId xmlns:a16="http://schemas.microsoft.com/office/drawing/2014/main" id="{5BD2835B-0FD2-D644-8BAD-DF23C0525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71625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en-IL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Introduction to ab initio modeling (folding)</a:t>
            </a:r>
          </a:p>
          <a:p>
            <a:pPr eaLnBrk="1" hangingPunct="1"/>
            <a:r>
              <a:rPr lang="en-US" altLang="en-IL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Common optimization methods</a:t>
            </a:r>
          </a:p>
          <a:p>
            <a:pPr lvl="1"/>
            <a:r>
              <a:rPr lang="en-US" altLang="en-IL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Local Minimization Methods (derivative-based)</a:t>
            </a:r>
          </a:p>
          <a:p>
            <a:pPr lvl="1"/>
            <a:r>
              <a:rPr lang="en-US" altLang="en-IL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Markov-chain Monte-Carlo Sampling (MCMC)</a:t>
            </a:r>
          </a:p>
          <a:p>
            <a:r>
              <a:rPr lang="en-US" altLang="en-IL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MCMC approaches to protein folding</a:t>
            </a:r>
          </a:p>
        </p:txBody>
      </p:sp>
    </p:spTree>
    <p:extLst>
      <p:ext uri="{BB962C8B-B14F-4D97-AF65-F5344CB8AC3E}">
        <p14:creationId xmlns:p14="http://schemas.microsoft.com/office/powerpoint/2010/main" val="3606845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>
            <a:extLst>
              <a:ext uri="{FF2B5EF4-FFF2-40B4-BE49-F238E27FC236}">
                <a16:creationId xmlns:a16="http://schemas.microsoft.com/office/drawing/2014/main" id="{D94E5CB1-F760-B54D-A0D9-1CB7EFDC9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L" sz="3200" dirty="0">
                <a:solidFill>
                  <a:srgbClr val="002060"/>
                </a:solidFill>
                <a:cs typeface="Times New Roman" panose="02020603050405020304" pitchFamily="18" charset="0"/>
              </a:rPr>
              <a:t>Newton’s Method:</a:t>
            </a:r>
            <a:br>
              <a:rPr lang="en-US" altLang="en-IL" sz="3200" dirty="0">
                <a:solidFill>
                  <a:srgbClr val="002060"/>
                </a:solidFill>
                <a:cs typeface="Times New Roman" panose="02020603050405020304" pitchFamily="18" charset="0"/>
              </a:rPr>
            </a:br>
            <a:r>
              <a:rPr lang="en-US" altLang="en-IL" sz="3200" dirty="0">
                <a:solidFill>
                  <a:srgbClr val="002060"/>
                </a:solidFill>
                <a:cs typeface="Times New Roman" panose="02020603050405020304" pitchFamily="18" charset="0"/>
              </a:rPr>
              <a:t>from Root Finding to Minimization</a:t>
            </a:r>
            <a:endParaRPr lang="he-IL" altLang="en-IL" sz="3200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5FCDFE-98BE-B542-B485-4354EC8896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13" y="2994025"/>
            <a:ext cx="24288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Minimum is reached when derivative of appriximation is zero:</a:t>
            </a:r>
            <a:endParaRPr lang="he-IL" altLang="en-IL" sz="1800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3C9E467E-5861-044A-A6E5-3573ADFB220F}"/>
              </a:ext>
            </a:extLst>
          </p:cNvPr>
          <p:cNvSpPr/>
          <p:nvPr/>
        </p:nvSpPr>
        <p:spPr>
          <a:xfrm>
            <a:off x="4857750" y="3922713"/>
            <a:ext cx="428625" cy="57785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e-IL"/>
          </a:p>
        </p:txBody>
      </p:sp>
      <p:graphicFrame>
        <p:nvGraphicFramePr>
          <p:cNvPr id="15" name="Object 3">
            <a:extLst>
              <a:ext uri="{FF2B5EF4-FFF2-40B4-BE49-F238E27FC236}">
                <a16:creationId xmlns:a16="http://schemas.microsoft.com/office/drawing/2014/main" id="{03925735-4820-6B4A-BAB3-8DC0532DA19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22663" y="3214688"/>
          <a:ext cx="382587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8268" name="Equation" r:id="rId3" imgW="36868100" imgH="4686300" progId="Equation.3">
                  <p:embed/>
                </p:oleObj>
              </mc:Choice>
              <mc:Fallback>
                <p:oleObj name="Equation" r:id="rId3" imgW="36868100" imgH="4686300" progId="Equation.3">
                  <p:embed/>
                  <p:pic>
                    <p:nvPicPr>
                      <p:cNvPr id="15" name="Object 3">
                        <a:extLst>
                          <a:ext uri="{FF2B5EF4-FFF2-40B4-BE49-F238E27FC236}">
                            <a16:creationId xmlns:a16="http://schemas.microsoft.com/office/drawing/2014/main" id="{03925735-4820-6B4A-BAB3-8DC0532DA19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2663" y="3214688"/>
                        <a:ext cx="3825875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4">
            <a:extLst>
              <a:ext uri="{FF2B5EF4-FFF2-40B4-BE49-F238E27FC236}">
                <a16:creationId xmlns:a16="http://schemas.microsoft.com/office/drawing/2014/main" id="{548C598D-71C2-A34C-A4BE-992B85A38D1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56063" y="4554538"/>
          <a:ext cx="2087562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8269" name="Equation" r:id="rId5" imgW="21945600" imgH="9944100" progId="Equation.3">
                  <p:embed/>
                </p:oleObj>
              </mc:Choice>
              <mc:Fallback>
                <p:oleObj name="Equation" r:id="rId5" imgW="21945600" imgH="9944100" progId="Equation.3">
                  <p:embed/>
                  <p:pic>
                    <p:nvPicPr>
                      <p:cNvPr id="16" name="Object 4">
                        <a:extLst>
                          <a:ext uri="{FF2B5EF4-FFF2-40B4-BE49-F238E27FC236}">
                            <a16:creationId xmlns:a16="http://schemas.microsoft.com/office/drawing/2014/main" id="{548C598D-71C2-A34C-A4BE-992B85A38D1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6063" y="4554538"/>
                        <a:ext cx="2087562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Down Arrow 16">
            <a:extLst>
              <a:ext uri="{FF2B5EF4-FFF2-40B4-BE49-F238E27FC236}">
                <a16:creationId xmlns:a16="http://schemas.microsoft.com/office/drawing/2014/main" id="{678E4AD6-E84F-9F4D-AFD5-AF565EA35F19}"/>
              </a:ext>
            </a:extLst>
          </p:cNvPr>
          <p:cNvSpPr/>
          <p:nvPr/>
        </p:nvSpPr>
        <p:spPr>
          <a:xfrm>
            <a:off x="4786313" y="2411413"/>
            <a:ext cx="428625" cy="588962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e-I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42A1C9-A076-9E4D-9FF8-52AC214B9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4938" y="2482850"/>
            <a:ext cx="19288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0"/>
              </a:spcBef>
              <a:buFontTx/>
              <a:buNone/>
            </a:pPr>
            <a:r>
              <a:rPr lang="en-US" altLang="en-IL" sz="1200" b="1">
                <a:solidFill>
                  <a:schemeClr val="accent1"/>
                </a:solidFill>
              </a:rPr>
              <a:t>take derivative (by X)</a:t>
            </a:r>
            <a:endParaRPr lang="he-IL" altLang="en-IL" sz="1200" b="1">
              <a:solidFill>
                <a:schemeClr val="accent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AF9E37-D4F4-C64E-8CAE-20FF3EAEB815}"/>
              </a:ext>
            </a:extLst>
          </p:cNvPr>
          <p:cNvSpPr/>
          <p:nvPr/>
        </p:nvSpPr>
        <p:spPr>
          <a:xfrm>
            <a:off x="714375" y="5786438"/>
            <a:ext cx="7929563" cy="78581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marL="266700" lvl="1" indent="-266700" eaLnBrk="1" fontAlgn="auto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sz="2000" b="1" dirty="0">
                <a:sym typeface="Wingdings 3"/>
              </a:rPr>
              <a:t>So… this is just root finding over the derivative </a:t>
            </a:r>
            <a:br>
              <a:rPr lang="en-US" sz="2000" b="1" dirty="0">
                <a:sym typeface="Wingdings 3"/>
              </a:rPr>
            </a:br>
            <a:r>
              <a:rPr lang="en-US" sz="2000" dirty="0">
                <a:sym typeface="Wingdings 3"/>
              </a:rPr>
              <a:t>(which makes sense since in local minima,  the gradient is zero). 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366F372D-B672-0343-ABD7-F62AFF858C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13" y="1639888"/>
            <a:ext cx="19288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First order approximation:</a:t>
            </a:r>
            <a:endParaRPr lang="he-IL" altLang="en-IL" sz="1800"/>
          </a:p>
        </p:txBody>
      </p:sp>
      <p:graphicFrame>
        <p:nvGraphicFramePr>
          <p:cNvPr id="20" name="Object 2">
            <a:extLst>
              <a:ext uri="{FF2B5EF4-FFF2-40B4-BE49-F238E27FC236}">
                <a16:creationId xmlns:a16="http://schemas.microsoft.com/office/drawing/2014/main" id="{84F36D8E-66BD-8246-AB7B-52057A99C8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158847"/>
              </p:ext>
            </p:extLst>
          </p:nvPr>
        </p:nvGraphicFramePr>
        <p:xfrm>
          <a:off x="3571875" y="1639888"/>
          <a:ext cx="2784475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8270" name="Equation" r:id="rId7" imgW="41249600" imgH="9359900" progId="Equation.3">
                  <p:embed/>
                </p:oleObj>
              </mc:Choice>
              <mc:Fallback>
                <p:oleObj name="Equation" r:id="rId7" imgW="41249600" imgH="9359900" progId="Equation.3">
                  <p:embed/>
                  <p:pic>
                    <p:nvPicPr>
                      <p:cNvPr id="57348" name="Object 2">
                        <a:extLst>
                          <a:ext uri="{FF2B5EF4-FFF2-40B4-BE49-F238E27FC236}">
                            <a16:creationId xmlns:a16="http://schemas.microsoft.com/office/drawing/2014/main" id="{FC1C53E1-E62C-9A42-BD0C-263B4E24D2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1875" y="1639888"/>
                        <a:ext cx="2784475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819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7" grpId="0" animBg="1"/>
      <p:bldP spid="18" grpId="0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B77AFFB-AE48-5345-A516-23C340E34819}"/>
              </a:ext>
            </a:extLst>
          </p:cNvPr>
          <p:cNvSpPr/>
          <p:nvPr/>
        </p:nvSpPr>
        <p:spPr>
          <a:xfrm>
            <a:off x="1143000" y="1643063"/>
            <a:ext cx="7715250" cy="1928812"/>
          </a:xfrm>
          <a:prstGeom prst="roundRect">
            <a:avLst>
              <a:gd name="adj" fmla="val 9144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e-I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6A057-CCFC-B043-89AD-0906C6C98DB5}"/>
              </a:ext>
            </a:extLst>
          </p:cNvPr>
          <p:cNvSpPr txBox="1"/>
          <p:nvPr/>
        </p:nvSpPr>
        <p:spPr>
          <a:xfrm>
            <a:off x="1214439" y="1500188"/>
            <a:ext cx="7643812" cy="168584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61963" indent="-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400" dirty="0">
                <a:latin typeface="+mn-lt"/>
                <a:cs typeface="+mn-cs"/>
              </a:rPr>
              <a:t>Start from a random vector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x=x</a:t>
            </a:r>
            <a:r>
              <a:rPr lang="en-US" sz="2400" baseline="-25000" dirty="0">
                <a:latin typeface="Courier New" pitchFamily="49" charset="0"/>
                <a:cs typeface="Courier New" pitchFamily="49" charset="0"/>
              </a:rPr>
              <a:t>0</a:t>
            </a:r>
          </a:p>
          <a:p>
            <a:pPr marL="461963" indent="-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400" dirty="0">
                <a:latin typeface="+mn-lt"/>
                <a:cs typeface="+mn-cs"/>
              </a:rPr>
              <a:t>While not converged, update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400" dirty="0">
                <a:latin typeface="+mn-lt"/>
                <a:cs typeface="+mn-cs"/>
              </a:rPr>
              <a:t> with Taylor’s series:</a:t>
            </a:r>
          </a:p>
          <a:p>
            <a:pPr marL="461963" lvl="1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+mn-lt"/>
                <a:cs typeface="+mn-cs"/>
                <a:sym typeface="Wingdings" pitchFamily="2" charset="2"/>
              </a:rPr>
              <a:t> </a:t>
            </a:r>
            <a:endParaRPr lang="en-US" sz="2400" dirty="0">
              <a:latin typeface="+mn-lt"/>
              <a:cs typeface="+mn-cs"/>
            </a:endParaRPr>
          </a:p>
        </p:txBody>
      </p:sp>
      <p:sp>
        <p:nvSpPr>
          <p:cNvPr id="62466" name="Title 1">
            <a:extLst>
              <a:ext uri="{FF2B5EF4-FFF2-40B4-BE49-F238E27FC236}">
                <a16:creationId xmlns:a16="http://schemas.microsoft.com/office/drawing/2014/main" id="{F2DC7629-9AAF-8B41-9C67-D47471FA6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IL" sz="3200" b="0" dirty="0">
                <a:solidFill>
                  <a:srgbClr val="002060"/>
                </a:solidFill>
                <a:cs typeface="Times New Roman" panose="02020603050405020304" pitchFamily="18" charset="0"/>
              </a:rPr>
              <a:t>Newton’s Method for </a:t>
            </a:r>
            <a:r>
              <a:rPr lang="en-US" altLang="en-IL" sz="3200" b="0" u="sng" dirty="0">
                <a:solidFill>
                  <a:srgbClr val="002060"/>
                </a:solidFill>
                <a:cs typeface="Times New Roman" panose="02020603050405020304" pitchFamily="18" charset="0"/>
              </a:rPr>
              <a:t>Minimization</a:t>
            </a:r>
            <a:r>
              <a:rPr lang="en-US" altLang="en-IL" sz="3200" b="0" dirty="0">
                <a:solidFill>
                  <a:srgbClr val="002060"/>
                </a:solidFill>
                <a:cs typeface="Times New Roman" panose="02020603050405020304" pitchFamily="18" charset="0"/>
              </a:rPr>
              <a:t>:</a:t>
            </a:r>
            <a:endParaRPr lang="he-IL" altLang="en-IL" sz="3200" b="0" dirty="0">
              <a:solidFill>
                <a:srgbClr val="002060"/>
              </a:solidFill>
            </a:endParaRPr>
          </a:p>
        </p:txBody>
      </p:sp>
      <p:graphicFrame>
        <p:nvGraphicFramePr>
          <p:cNvPr id="62468" name="Object 2">
            <a:extLst>
              <a:ext uri="{FF2B5EF4-FFF2-40B4-BE49-F238E27FC236}">
                <a16:creationId xmlns:a16="http://schemas.microsoft.com/office/drawing/2014/main" id="{E9097062-ECB2-7B49-B966-93AC1C2118E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59000" y="2643188"/>
          <a:ext cx="227012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9146" name="Equation" r:id="rId3" imgW="26327100" imgH="9944100" progId="Equation.3">
                  <p:embed/>
                </p:oleObj>
              </mc:Choice>
              <mc:Fallback>
                <p:oleObj name="Equation" r:id="rId3" imgW="26327100" imgH="9944100" progId="Equation.3">
                  <p:embed/>
                  <p:pic>
                    <p:nvPicPr>
                      <p:cNvPr id="62468" name="Object 2">
                        <a:extLst>
                          <a:ext uri="{FF2B5EF4-FFF2-40B4-BE49-F238E27FC236}">
                            <a16:creationId xmlns:a16="http://schemas.microsoft.com/office/drawing/2014/main" id="{E9097062-ECB2-7B49-B966-93AC1C2118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0" y="2643188"/>
                        <a:ext cx="2270125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CFC503E-F9B5-3544-AD0B-D8D28835CB4F}"/>
              </a:ext>
            </a:extLst>
          </p:cNvPr>
          <p:cNvSpPr/>
          <p:nvPr/>
        </p:nvSpPr>
        <p:spPr>
          <a:xfrm>
            <a:off x="928688" y="4500563"/>
            <a:ext cx="7929562" cy="571500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marL="266700" lvl="1" indent="-266700" eaLnBrk="1" fontAlgn="auto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2400" b="1" dirty="0">
                <a:sym typeface="Wingdings 3"/>
              </a:rPr>
              <a:t>Notes:</a:t>
            </a:r>
            <a:r>
              <a:rPr lang="en-US" sz="2400" dirty="0">
                <a:sym typeface="Wingdings 3"/>
              </a:rPr>
              <a:t> </a:t>
            </a:r>
          </a:p>
          <a:p>
            <a:pPr marL="266700" lvl="1" indent="-266700" eaLnBrk="1" fontAlgn="auto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sz="2400" dirty="0">
                <a:sym typeface="Wingdings 3"/>
              </a:rPr>
              <a:t>if f’’(x)&gt;0, then x is surely a local minimum point</a:t>
            </a:r>
          </a:p>
          <a:p>
            <a:pPr marL="266700" lvl="1" indent="-266700" eaLnBrk="1" fontAlgn="auto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sz="2400" dirty="0">
                <a:sym typeface="Wingdings 3"/>
              </a:rPr>
              <a:t>We can choose a different step size than one</a:t>
            </a:r>
          </a:p>
        </p:txBody>
      </p:sp>
    </p:spTree>
    <p:extLst>
      <p:ext uri="{BB962C8B-B14F-4D97-AF65-F5344CB8AC3E}">
        <p14:creationId xmlns:p14="http://schemas.microsoft.com/office/powerpoint/2010/main" val="3087578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2D98768-3EC1-B246-9466-A270A78DCA75}"/>
              </a:ext>
            </a:extLst>
          </p:cNvPr>
          <p:cNvSpPr/>
          <p:nvPr/>
        </p:nvSpPr>
        <p:spPr>
          <a:xfrm>
            <a:off x="1285874" y="1571625"/>
            <a:ext cx="7715251" cy="1928813"/>
          </a:xfrm>
          <a:prstGeom prst="roundRect">
            <a:avLst>
              <a:gd name="adj" fmla="val 9144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e-IL"/>
          </a:p>
        </p:txBody>
      </p:sp>
      <p:sp>
        <p:nvSpPr>
          <p:cNvPr id="63490" name="Title 1">
            <a:extLst>
              <a:ext uri="{FF2B5EF4-FFF2-40B4-BE49-F238E27FC236}">
                <a16:creationId xmlns:a16="http://schemas.microsoft.com/office/drawing/2014/main" id="{880A0161-192B-E845-9E9C-AB97FF419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L" sz="3200">
                <a:cs typeface="Times New Roman" panose="02020603050405020304" pitchFamily="18" charset="0"/>
              </a:rPr>
              <a:t>Newton’s Method for Minimization:</a:t>
            </a:r>
            <a:br>
              <a:rPr lang="en-US" altLang="en-IL" sz="3200">
                <a:cs typeface="Times New Roman" panose="02020603050405020304" pitchFamily="18" charset="0"/>
              </a:rPr>
            </a:br>
            <a:r>
              <a:rPr lang="en-US" altLang="en-IL" sz="3200" u="sng">
                <a:cs typeface="Times New Roman" panose="02020603050405020304" pitchFamily="18" charset="0"/>
              </a:rPr>
              <a:t>Higher Dimensions</a:t>
            </a:r>
            <a:endParaRPr lang="he-IL" altLang="en-IL" sz="3200" u="sn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C3D0DC-8B65-954E-80F6-7A2BCFB53475}"/>
              </a:ext>
            </a:extLst>
          </p:cNvPr>
          <p:cNvSpPr txBox="1"/>
          <p:nvPr/>
        </p:nvSpPr>
        <p:spPr>
          <a:xfrm>
            <a:off x="1285875" y="1428750"/>
            <a:ext cx="8429625" cy="1685846"/>
          </a:xfrm>
          <a:prstGeom prst="rect">
            <a:avLst/>
          </a:prstGeom>
          <a:noFill/>
        </p:spPr>
        <p:txBody>
          <a:bodyPr rtlCol="1">
            <a:spAutoFit/>
          </a:bodyPr>
          <a:lstStyle/>
          <a:p>
            <a:pPr marL="461963" indent="-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400" dirty="0">
                <a:latin typeface="+mn-lt"/>
                <a:cs typeface="+mn-cs"/>
              </a:rPr>
              <a:t>Start from a random vector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x=x</a:t>
            </a:r>
            <a:r>
              <a:rPr lang="en-US" sz="2400" baseline="-25000" dirty="0">
                <a:latin typeface="Courier New" pitchFamily="49" charset="0"/>
                <a:cs typeface="Courier New" pitchFamily="49" charset="0"/>
              </a:rPr>
              <a:t>0</a:t>
            </a:r>
          </a:p>
          <a:p>
            <a:pPr marL="461963" indent="-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400" dirty="0">
                <a:latin typeface="+mn-lt"/>
                <a:cs typeface="+mn-cs"/>
              </a:rPr>
              <a:t>While not converged, update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400" dirty="0">
                <a:latin typeface="+mn-lt"/>
                <a:cs typeface="+mn-cs"/>
              </a:rPr>
              <a:t> using Taylor’s series:</a:t>
            </a:r>
          </a:p>
          <a:p>
            <a:pPr marL="630238" lvl="1" indent="-16827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2400" dirty="0">
                <a:latin typeface="+mn-lt"/>
                <a:cs typeface="+mn-cs"/>
                <a:sym typeface="Wingdings" pitchFamily="2" charset="2"/>
              </a:rPr>
              <a:t> </a:t>
            </a:r>
            <a:endParaRPr lang="en-US" sz="2400" dirty="0">
              <a:latin typeface="+mn-lt"/>
              <a:cs typeface="+mn-cs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17C505-B75E-134B-B461-759FC320C6A7}"/>
              </a:ext>
            </a:extLst>
          </p:cNvPr>
          <p:cNvSpPr/>
          <p:nvPr/>
        </p:nvSpPr>
        <p:spPr>
          <a:xfrm>
            <a:off x="4286250" y="4929188"/>
            <a:ext cx="4714875" cy="571500"/>
          </a:xfrm>
          <a:prstGeom prst="round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marL="0" lvl="1" eaLnBrk="1" fontAlgn="auto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lang="en-US" b="1" dirty="0">
                <a:sym typeface="Wingdings 3"/>
              </a:rPr>
              <a:t>Notes: </a:t>
            </a:r>
          </a:p>
          <a:p>
            <a:pPr marL="0" lvl="1" eaLnBrk="1" fontAlgn="auto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dirty="0">
                <a:sym typeface="Wingdings 3"/>
              </a:rPr>
              <a:t>H is the Hessian matrix (generalization of second derivative to high dimensions)</a:t>
            </a:r>
          </a:p>
          <a:p>
            <a:pPr marL="0" lvl="1" eaLnBrk="1" fontAlgn="auto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dirty="0">
                <a:sym typeface="Wingdings 3"/>
              </a:rPr>
              <a:t>We can choose a different step size using Line Search (see previous slides)</a:t>
            </a:r>
          </a:p>
          <a:p>
            <a:pPr marL="266700" lvl="1" indent="-266700" eaLnBrk="1" fontAlgn="auto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endParaRPr lang="en-US" b="1" dirty="0">
              <a:sym typeface="Wingdings 3"/>
            </a:endParaRPr>
          </a:p>
        </p:txBody>
      </p:sp>
      <p:pic>
        <p:nvPicPr>
          <p:cNvPr id="63493" name="Picture 3">
            <a:extLst>
              <a:ext uri="{FF2B5EF4-FFF2-40B4-BE49-F238E27FC236}">
                <a16:creationId xmlns:a16="http://schemas.microsoft.com/office/drawing/2014/main" id="{C4C43C4F-5267-4140-9DC4-DE9C6E72A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63" y="2786063"/>
            <a:ext cx="5808662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4" name="Picture 4">
            <a:extLst>
              <a:ext uri="{FF2B5EF4-FFF2-40B4-BE49-F238E27FC236}">
                <a16:creationId xmlns:a16="http://schemas.microsoft.com/office/drawing/2014/main" id="{5B147F83-7AFB-474A-A0AB-74A8D10B9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CECFCE"/>
              </a:clrFrom>
              <a:clrTo>
                <a:srgbClr val="CECFC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4"/>
          <a:stretch>
            <a:fillRect/>
          </a:stretch>
        </p:blipFill>
        <p:spPr bwMode="auto">
          <a:xfrm>
            <a:off x="785813" y="4071938"/>
            <a:ext cx="3714750" cy="262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5" name="Picture 5">
            <a:extLst>
              <a:ext uri="{FF2B5EF4-FFF2-40B4-BE49-F238E27FC236}">
                <a16:creationId xmlns:a16="http://schemas.microsoft.com/office/drawing/2014/main" id="{A0F4BEA2-636E-7844-96BB-EEC0FEF85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13" y="5929313"/>
            <a:ext cx="35655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0546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>
            <a:extLst>
              <a:ext uri="{FF2B5EF4-FFF2-40B4-BE49-F238E27FC236}">
                <a16:creationId xmlns:a16="http://schemas.microsoft.com/office/drawing/2014/main" id="{D148B059-1ACD-7A4B-8778-57D1CFC28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L" u="sng" dirty="0">
                <a:solidFill>
                  <a:srgbClr val="002060"/>
                </a:solidFill>
                <a:cs typeface="Times New Roman" panose="02020603050405020304" pitchFamily="18" charset="0"/>
              </a:rPr>
              <a:t>Quasi-Newton Methods:</a:t>
            </a:r>
            <a:r>
              <a:rPr lang="en-US" altLang="en-IL" dirty="0">
                <a:solidFill>
                  <a:srgbClr val="002060"/>
                </a:solidFill>
                <a:cs typeface="Times New Roman" panose="02020603050405020304" pitchFamily="18" charset="0"/>
              </a:rPr>
              <a:t> generalizing the Secant method for higher dimensions</a:t>
            </a:r>
            <a:endParaRPr lang="he-IL" altLang="en-IL" u="sng" dirty="0">
              <a:solidFill>
                <a:srgbClr val="002060"/>
              </a:solidFill>
            </a:endParaRPr>
          </a:p>
        </p:txBody>
      </p:sp>
      <p:sp>
        <p:nvSpPr>
          <p:cNvPr id="64514" name="Content Placeholder 2">
            <a:extLst>
              <a:ext uri="{FF2B5EF4-FFF2-40B4-BE49-F238E27FC236}">
                <a16:creationId xmlns:a16="http://schemas.microsoft.com/office/drawing/2014/main" id="{282E0BBD-C6F0-D24F-8310-32A723F58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L">
                <a:cs typeface="Arial" panose="020B0604020202020204" pitchFamily="34" charset="0"/>
              </a:rPr>
              <a:t>Calculating the Hessian (2</a:t>
            </a:r>
            <a:r>
              <a:rPr lang="en-US" altLang="en-IL" baseline="30000">
                <a:cs typeface="Arial" panose="020B0604020202020204" pitchFamily="34" charset="0"/>
              </a:rPr>
              <a:t>nd</a:t>
            </a:r>
            <a:r>
              <a:rPr lang="en-US" altLang="en-IL">
                <a:cs typeface="Arial" panose="020B0604020202020204" pitchFamily="34" charset="0"/>
              </a:rPr>
              <a:t> derivative) is expensive </a:t>
            </a:r>
            <a:r>
              <a:rPr lang="en-US" altLang="en-IL">
                <a:cs typeface="Arial" panose="020B0604020202020204" pitchFamily="34" charset="0"/>
                <a:sym typeface="Wingdings" pitchFamily="2" charset="2"/>
              </a:rPr>
              <a:t> </a:t>
            </a:r>
            <a:r>
              <a:rPr lang="en-US" altLang="en-IL">
                <a:cs typeface="Arial" panose="020B0604020202020204" pitchFamily="34" charset="0"/>
              </a:rPr>
              <a:t>numerical calculation of Hessian</a:t>
            </a:r>
          </a:p>
          <a:p>
            <a:pPr eaLnBrk="1" hangingPunct="1"/>
            <a:r>
              <a:rPr lang="en-US" altLang="en-IL">
                <a:cs typeface="Arial" panose="020B0604020202020204" pitchFamily="34" charset="0"/>
              </a:rPr>
              <a:t>Popular methods: </a:t>
            </a:r>
          </a:p>
          <a:p>
            <a:pPr lvl="1" eaLnBrk="1" hangingPunct="1"/>
            <a:r>
              <a:rPr lang="en-US" altLang="en-IL" sz="2400">
                <a:cs typeface="Arial" panose="020B0604020202020204" pitchFamily="34" charset="0"/>
              </a:rPr>
              <a:t>DFP (Davidson – Fletcher – Powell)</a:t>
            </a:r>
          </a:p>
          <a:p>
            <a:pPr lvl="1" eaLnBrk="1" hangingPunct="1"/>
            <a:r>
              <a:rPr lang="en-US" altLang="en-IL" sz="2400">
                <a:cs typeface="Arial" panose="020B0604020202020204" pitchFamily="34" charset="0"/>
              </a:rPr>
              <a:t>BFGS (Broyden – Fletcher – Goldfarb – Shanno)</a:t>
            </a:r>
          </a:p>
          <a:p>
            <a:pPr lvl="1" eaLnBrk="1" hangingPunct="1"/>
            <a:r>
              <a:rPr lang="en-US" altLang="en-IL" sz="2400">
                <a:cs typeface="Arial" panose="020B0604020202020204" pitchFamily="34" charset="0"/>
              </a:rPr>
              <a:t>Combinations</a:t>
            </a:r>
          </a:p>
          <a:p>
            <a:pPr marL="342900" lvl="3" indent="-342900" eaLnBrk="1" hangingPunct="1">
              <a:buFont typeface="Arial" panose="020B0604020202020204" pitchFamily="34" charset="0"/>
              <a:buNone/>
            </a:pPr>
            <a:endParaRPr lang="en-US" altLang="en-IL">
              <a:cs typeface="Arial" panose="020B0604020202020204" pitchFamily="34" charset="0"/>
            </a:endParaRPr>
          </a:p>
          <a:p>
            <a:pPr marL="342900" lvl="3" indent="-342900" eaLnBrk="1" hangingPunct="1">
              <a:buFont typeface="Arial" panose="020B0604020202020204" pitchFamily="34" charset="0"/>
              <a:buNone/>
            </a:pPr>
            <a:endParaRPr lang="en-US" altLang="en-IL">
              <a:cs typeface="Arial" panose="020B0604020202020204" pitchFamily="34" charset="0"/>
            </a:endParaRPr>
          </a:p>
          <a:p>
            <a:pPr eaLnBrk="1" hangingPunct="1"/>
            <a:endParaRPr lang="en-US" altLang="en-IL"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B86FF7-B138-FD4B-AE7E-E81D9D3D92D6}"/>
              </a:ext>
            </a:extLst>
          </p:cNvPr>
          <p:cNvSpPr/>
          <p:nvPr/>
        </p:nvSpPr>
        <p:spPr>
          <a:xfrm>
            <a:off x="785813" y="5143500"/>
            <a:ext cx="8072437" cy="8309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342900" lvl="3" indent="-3429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/>
              <a:t>Timeline:</a:t>
            </a:r>
          </a:p>
          <a:p>
            <a:pPr marL="342900" lvl="3" indent="-3429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 Secant method (ancient Babylon-16</a:t>
            </a:r>
            <a:r>
              <a:rPr lang="en-US" sz="1600" baseline="30000" dirty="0"/>
              <a:t>th</a:t>
            </a:r>
            <a:r>
              <a:rPr lang="en-US" sz="1600" dirty="0"/>
              <a:t> century) </a:t>
            </a:r>
            <a:r>
              <a:rPr lang="en-US" sz="1600" dirty="0">
                <a:sym typeface="Wingdings" pitchFamily="2" charset="2"/>
              </a:rPr>
              <a:t> </a:t>
            </a:r>
            <a:r>
              <a:rPr lang="en-US" sz="1600" dirty="0"/>
              <a:t>Newton-Raphson (17</a:t>
            </a:r>
            <a:r>
              <a:rPr lang="en-US" sz="1600" baseline="30000" dirty="0"/>
              <a:t>th</a:t>
            </a:r>
            <a:r>
              <a:rPr lang="en-US" sz="1600" dirty="0"/>
              <a:t> century) </a:t>
            </a:r>
            <a:r>
              <a:rPr lang="en-US" sz="1600" dirty="0">
                <a:sym typeface="Wingdings" pitchFamily="2" charset="2"/>
              </a:rPr>
              <a:t> DFP (1959, 1963)  </a:t>
            </a:r>
            <a:r>
              <a:rPr lang="en-US" sz="1600" dirty="0" err="1">
                <a:sym typeface="Wingdings" pitchFamily="2" charset="2"/>
              </a:rPr>
              <a:t>Broyden</a:t>
            </a:r>
            <a:r>
              <a:rPr lang="en-US" sz="1600" dirty="0">
                <a:sym typeface="Wingdings" pitchFamily="2" charset="2"/>
              </a:rPr>
              <a:t> Method for roots (1965)  BFGS (1970)</a:t>
            </a:r>
          </a:p>
        </p:txBody>
      </p:sp>
    </p:spTree>
    <p:extLst>
      <p:ext uri="{BB962C8B-B14F-4D97-AF65-F5344CB8AC3E}">
        <p14:creationId xmlns:p14="http://schemas.microsoft.com/office/powerpoint/2010/main" val="364778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>
            <a:extLst>
              <a:ext uri="{FF2B5EF4-FFF2-40B4-BE49-F238E27FC236}">
                <a16:creationId xmlns:a16="http://schemas.microsoft.com/office/drawing/2014/main" id="{C64E9F52-A530-D048-A6A0-D52B6306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L">
                <a:cs typeface="Times New Roman" panose="02020603050405020304" pitchFamily="18" charset="0"/>
              </a:rPr>
              <a:t>Comparison of Derivative Methods</a:t>
            </a:r>
            <a:endParaRPr lang="he-IL" altLang="en-IL"/>
          </a:p>
        </p:txBody>
      </p:sp>
      <p:sp>
        <p:nvSpPr>
          <p:cNvPr id="65538" name="Content Placeholder 2">
            <a:extLst>
              <a:ext uri="{FF2B5EF4-FFF2-40B4-BE49-F238E27FC236}">
                <a16:creationId xmlns:a16="http://schemas.microsoft.com/office/drawing/2014/main" id="{30B1C73F-B59D-D54D-AE51-E470EDEA2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L" sz="2800">
                <a:cs typeface="Arial" panose="020B0604020202020204" pitchFamily="34" charset="0"/>
              </a:rPr>
              <a:t>Quasi-Newton methods take less iterations to converge than conjugate gradient descent, but:</a:t>
            </a:r>
          </a:p>
          <a:p>
            <a:pPr lvl="1" eaLnBrk="1" hangingPunct="1"/>
            <a:r>
              <a:rPr lang="en-US" altLang="en-IL" sz="1800">
                <a:cs typeface="Arial" panose="020B0604020202020204" pitchFamily="34" charset="0"/>
              </a:rPr>
              <a:t>The computation in each iteration is more complex </a:t>
            </a:r>
          </a:p>
          <a:p>
            <a:pPr lvl="1" eaLnBrk="1" hangingPunct="1"/>
            <a:r>
              <a:rPr lang="en-US" altLang="en-IL" sz="1800">
                <a:cs typeface="Arial" panose="020B0604020202020204" pitchFamily="34" charset="0"/>
              </a:rPr>
              <a:t>Takes more memory (a limited memory variant called </a:t>
            </a:r>
            <a:br>
              <a:rPr lang="en-US" altLang="en-IL" sz="1800">
                <a:cs typeface="Arial" panose="020B0604020202020204" pitchFamily="34" charset="0"/>
              </a:rPr>
            </a:br>
            <a:r>
              <a:rPr lang="en-US" altLang="en-IL" sz="1800" i="1">
                <a:cs typeface="Arial" panose="020B0604020202020204" pitchFamily="34" charset="0"/>
              </a:rPr>
              <a:t>L-BFGS</a:t>
            </a:r>
            <a:r>
              <a:rPr lang="en-US" altLang="en-IL" sz="1800">
                <a:cs typeface="Arial" panose="020B0604020202020204" pitchFamily="34" charset="0"/>
              </a:rPr>
              <a:t>)</a:t>
            </a:r>
          </a:p>
          <a:p>
            <a:pPr eaLnBrk="1" hangingPunct="1"/>
            <a:r>
              <a:rPr lang="en-US" altLang="en-IL" sz="2800">
                <a:cs typeface="Arial" panose="020B0604020202020204" pitchFamily="34" charset="0"/>
              </a:rPr>
              <a:t>For Qusai-Newton methods, BFGS is generally considered superior to the older DFP. </a:t>
            </a:r>
          </a:p>
          <a:p>
            <a:pPr lvl="1" eaLnBrk="1" hangingPunct="1"/>
            <a:r>
              <a:rPr lang="en-US" altLang="en-IL" sz="1800">
                <a:cs typeface="Arial" panose="020B0604020202020204" pitchFamily="34" charset="0"/>
              </a:rPr>
              <a:t>They can be also combined together</a:t>
            </a:r>
          </a:p>
          <a:p>
            <a:pPr lvl="1" eaLnBrk="1" hangingPunct="1"/>
            <a:r>
              <a:rPr lang="en-US" altLang="en-IL" sz="1800">
                <a:cs typeface="Arial" panose="020B0604020202020204" pitchFamily="34" charset="0"/>
              </a:rPr>
              <a:t>Rosetta currently uses DFP, with Brent or Armijo Line-Search</a:t>
            </a:r>
            <a:endParaRPr lang="he-IL" altLang="en-IL" sz="1800"/>
          </a:p>
        </p:txBody>
      </p:sp>
    </p:spTree>
    <p:extLst>
      <p:ext uri="{BB962C8B-B14F-4D97-AF65-F5344CB8AC3E}">
        <p14:creationId xmlns:p14="http://schemas.microsoft.com/office/powerpoint/2010/main" val="69405709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BA9C5-38E3-F84D-A583-C75E5E718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1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Additional resources on </a:t>
            </a:r>
            <a:br>
              <a:rPr lang="en-US" dirty="0"/>
            </a:br>
            <a:r>
              <a:rPr lang="en-US" dirty="0"/>
              <a:t>gradient-based methods</a:t>
            </a:r>
            <a:endParaRPr lang="he-IL" dirty="0"/>
          </a:p>
        </p:txBody>
      </p:sp>
      <p:sp>
        <p:nvSpPr>
          <p:cNvPr id="66562" name="Content Placeholder 2">
            <a:extLst>
              <a:ext uri="{FF2B5EF4-FFF2-40B4-BE49-F238E27FC236}">
                <a16:creationId xmlns:a16="http://schemas.microsoft.com/office/drawing/2014/main" id="{E8AF5154-840B-3648-B2B1-F13BF7ACF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L" sz="1800" dirty="0">
                <a:cs typeface="Arial" panose="020B0604020202020204" pitchFamily="34" charset="0"/>
              </a:rPr>
              <a:t>General overview</a:t>
            </a:r>
            <a:br>
              <a:rPr lang="en-US" altLang="en-IL" sz="2400" dirty="0">
                <a:cs typeface="Arial" panose="020B0604020202020204" pitchFamily="34" charset="0"/>
              </a:rPr>
            </a:br>
            <a:r>
              <a:rPr lang="en-US" sz="1200" dirty="0">
                <a:hlinkClick r:id="rId2"/>
              </a:rPr>
              <a:t>https://ruder.io/optimizing-gradient-descent/index.html</a:t>
            </a:r>
            <a:endParaRPr lang="en-US" altLang="en-IL" sz="1200" dirty="0">
              <a:cs typeface="Arial" panose="020B0604020202020204" pitchFamily="34" charset="0"/>
            </a:endParaRPr>
          </a:p>
          <a:p>
            <a:pPr eaLnBrk="1" hangingPunct="1"/>
            <a:r>
              <a:rPr lang="en-US" altLang="en-IL" sz="1800" dirty="0">
                <a:cs typeface="Arial" panose="020B0604020202020204" pitchFamily="34" charset="0"/>
              </a:rPr>
              <a:t>Conjugate Gradient Descent</a:t>
            </a:r>
            <a:br>
              <a:rPr lang="en-US" altLang="en-IL" sz="2400" dirty="0">
                <a:cs typeface="Arial" panose="020B0604020202020204" pitchFamily="34" charset="0"/>
              </a:rPr>
            </a:br>
            <a:r>
              <a:rPr lang="en-US" altLang="en-IL" sz="1200" dirty="0">
                <a:cs typeface="Arial" panose="020B0604020202020204" pitchFamily="34" charset="0"/>
              </a:rPr>
              <a:t> </a:t>
            </a:r>
            <a:r>
              <a:rPr lang="en-US" altLang="en-IL" sz="1200" dirty="0">
                <a:cs typeface="Arial" panose="020B0604020202020204" pitchFamily="34" charset="0"/>
                <a:hlinkClick r:id="rId3"/>
              </a:rPr>
              <a:t>http://www.cs.cmu.edu/~quake-papers/painless-conjugate-gradient.pdf</a:t>
            </a:r>
            <a:r>
              <a:rPr lang="en-US" altLang="en-IL" sz="1200" dirty="0">
                <a:cs typeface="Arial" panose="020B0604020202020204" pitchFamily="34" charset="0"/>
              </a:rPr>
              <a:t> </a:t>
            </a:r>
            <a:endParaRPr lang="en-US" altLang="en-IL" sz="1800" dirty="0">
              <a:cs typeface="Arial" panose="020B0604020202020204" pitchFamily="34" charset="0"/>
            </a:endParaRPr>
          </a:p>
          <a:p>
            <a:pPr eaLnBrk="1" hangingPunct="1"/>
            <a:r>
              <a:rPr lang="en-US" altLang="en-IL" sz="1800" dirty="0">
                <a:cs typeface="Arial" panose="020B0604020202020204" pitchFamily="34" charset="0"/>
              </a:rPr>
              <a:t>Quasi-Newton Methods</a:t>
            </a:r>
            <a:br>
              <a:rPr lang="en-US" altLang="en-IL" sz="2400" dirty="0">
                <a:cs typeface="Arial" panose="020B0604020202020204" pitchFamily="34" charset="0"/>
              </a:rPr>
            </a:br>
            <a:r>
              <a:rPr lang="en-US" altLang="en-IL" sz="1200" dirty="0">
                <a:cs typeface="Arial" panose="020B0604020202020204" pitchFamily="34" charset="0"/>
                <a:hlinkClick r:id="rId4"/>
              </a:rPr>
              <a:t>http://www.srl.gatech.edu/education/ME6103/Quasi-Newton.ppt</a:t>
            </a:r>
            <a:r>
              <a:rPr lang="en-US" altLang="en-IL" sz="1200" dirty="0">
                <a:cs typeface="Arial" panose="020B0604020202020204" pitchFamily="34" charset="0"/>
              </a:rPr>
              <a:t> </a:t>
            </a:r>
            <a:endParaRPr lang="en-US" altLang="en-IL" sz="1800" dirty="0">
              <a:cs typeface="Arial" panose="020B0604020202020204" pitchFamily="34" charset="0"/>
            </a:endParaRPr>
          </a:p>
          <a:p>
            <a:pPr eaLnBrk="1" hangingPunct="1"/>
            <a:r>
              <a:rPr lang="en-US" altLang="en-IL" sz="1800" dirty="0">
                <a:cs typeface="Arial" panose="020B0604020202020204" pitchFamily="34" charset="0"/>
              </a:rPr>
              <a:t>HUJI course on non-linear optimization by Benjamin </a:t>
            </a:r>
            <a:r>
              <a:rPr lang="en-US" altLang="en-IL" sz="1800" dirty="0" err="1">
                <a:cs typeface="Arial" panose="020B0604020202020204" pitchFamily="34" charset="0"/>
              </a:rPr>
              <a:t>Yakir</a:t>
            </a:r>
            <a:r>
              <a:rPr lang="en-US" altLang="en-IL" sz="1800" dirty="0">
                <a:cs typeface="Arial" panose="020B0604020202020204" pitchFamily="34" charset="0"/>
              </a:rPr>
              <a:t> </a:t>
            </a:r>
            <a:r>
              <a:rPr lang="en-US" altLang="en-IL" sz="1200" dirty="0">
                <a:cs typeface="Arial" panose="020B0604020202020204" pitchFamily="34" charset="0"/>
                <a:hlinkClick r:id="rId5"/>
              </a:rPr>
              <a:t>http://pluto.huji.ac.il/~msby/opt-files/optimization.html</a:t>
            </a:r>
            <a:endParaRPr lang="en-US" altLang="en-IL" sz="1800" dirty="0">
              <a:cs typeface="Arial" panose="020B0604020202020204" pitchFamily="34" charset="0"/>
            </a:endParaRPr>
          </a:p>
          <a:p>
            <a:pPr eaLnBrk="1" hangingPunct="1"/>
            <a:r>
              <a:rPr lang="en-US" altLang="en-IL" sz="1800" dirty="0">
                <a:cs typeface="Arial" panose="020B0604020202020204" pitchFamily="34" charset="0"/>
              </a:rPr>
              <a:t>Line search</a:t>
            </a:r>
          </a:p>
          <a:p>
            <a:pPr lvl="1" eaLnBrk="1" hangingPunct="1"/>
            <a:r>
              <a:rPr lang="en-US" altLang="en-IL" sz="1200" dirty="0">
                <a:cs typeface="Arial" panose="020B0604020202020204" pitchFamily="34" charset="0"/>
                <a:hlinkClick r:id="rId6"/>
              </a:rPr>
              <a:t>http://pluto.huji.ac.il/~msby/opt-files/opt04.pdf</a:t>
            </a:r>
            <a:endParaRPr lang="en-US" altLang="en-IL" sz="1200" dirty="0">
              <a:cs typeface="Arial" panose="020B0604020202020204" pitchFamily="34" charset="0"/>
            </a:endParaRPr>
          </a:p>
          <a:p>
            <a:pPr lvl="1" eaLnBrk="1" hangingPunct="1"/>
            <a:r>
              <a:rPr lang="en-US" altLang="en-IL" sz="1200" dirty="0">
                <a:solidFill>
                  <a:schemeClr val="tx1"/>
                </a:solidFill>
                <a:cs typeface="Arial" panose="020B0604020202020204" pitchFamily="34" charset="0"/>
                <a:hlinkClick r:id="rId7"/>
              </a:rPr>
              <a:t>http://www.physiol.ox.ac.uk/Computing/Online_Documentation/Matlab/toolbox/nnet/backpr59.html</a:t>
            </a:r>
            <a:r>
              <a:rPr lang="en-US" altLang="en-IL" sz="12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</a:p>
          <a:p>
            <a:pPr lvl="1" eaLnBrk="1" hangingPunct="1"/>
            <a:r>
              <a:rPr lang="en-US" altLang="en-IL" sz="1400" dirty="0">
                <a:solidFill>
                  <a:schemeClr val="tx1"/>
                </a:solidFill>
                <a:cs typeface="Arial" panose="020B0604020202020204" pitchFamily="34" charset="0"/>
              </a:rPr>
              <a:t>Golden section &amp; parabolic bracketing -</a:t>
            </a:r>
            <a:r>
              <a:rPr lang="en-US" altLang="en-IL" sz="1400" dirty="0">
                <a:cs typeface="Arial" panose="020B0604020202020204" pitchFamily="34" charset="0"/>
              </a:rPr>
              <a:t> </a:t>
            </a:r>
            <a:r>
              <a:rPr lang="en-US" altLang="en-IL" sz="1200" dirty="0">
                <a:cs typeface="Arial" panose="020B0604020202020204" pitchFamily="34" charset="0"/>
                <a:hlinkClick r:id="rId8"/>
              </a:rPr>
              <a:t>http://www.bip.bham.ac.uk/osmart/msc/lect/lect2a.html</a:t>
            </a:r>
            <a:endParaRPr lang="en-US" altLang="en-IL" sz="1200" dirty="0">
              <a:cs typeface="Arial" panose="020B0604020202020204" pitchFamily="34" charset="0"/>
            </a:endParaRPr>
          </a:p>
          <a:p>
            <a:r>
              <a:rPr lang="en-US" altLang="en-IL" sz="2000" dirty="0">
                <a:cs typeface="Arial" panose="020B0604020202020204" pitchFamily="34" charset="0"/>
              </a:rPr>
              <a:t>Stochastic gradient descent (popular for training deep NNs)</a:t>
            </a:r>
            <a:br>
              <a:rPr lang="en-US" altLang="en-IL" sz="1800" dirty="0">
                <a:cs typeface="Arial" panose="020B0604020202020204" pitchFamily="34" charset="0"/>
              </a:rPr>
            </a:br>
            <a:r>
              <a:rPr lang="en-US" sz="1400" dirty="0">
                <a:hlinkClick r:id="rId9"/>
              </a:rPr>
              <a:t>https://arxiv.org/abs/1412.6980</a:t>
            </a:r>
            <a:br>
              <a:rPr lang="en-US" sz="1400" dirty="0"/>
            </a:br>
            <a:r>
              <a:rPr lang="en-US" sz="1400" dirty="0">
                <a:hlinkClick r:id="rId10"/>
              </a:rPr>
              <a:t>https://machinelearningmastery.com/adam-optimization-algorithm-for-deep-learning/</a:t>
            </a:r>
            <a:endParaRPr lang="en-US" sz="1400" dirty="0"/>
          </a:p>
          <a:p>
            <a:r>
              <a:rPr lang="en-US" altLang="en-IL" sz="1800" dirty="0">
                <a:cs typeface="Arial" panose="020B0604020202020204" pitchFamily="34" charset="0"/>
              </a:rPr>
              <a:t>Adam (adaptive moment estimation)</a:t>
            </a:r>
            <a:br>
              <a:rPr lang="en-US" altLang="en-IL" sz="1400" dirty="0">
                <a:cs typeface="Arial" panose="020B0604020202020204" pitchFamily="34" charset="0"/>
              </a:rPr>
            </a:br>
            <a:r>
              <a:rPr lang="en-US" sz="1400" dirty="0">
                <a:hlinkClick r:id="rId9"/>
              </a:rPr>
              <a:t>https://arxiv.org/abs/1412.6980</a:t>
            </a:r>
            <a:br>
              <a:rPr lang="en-US" sz="1400" dirty="0"/>
            </a:br>
            <a:r>
              <a:rPr lang="en-US" sz="1400" dirty="0">
                <a:hlinkClick r:id="rId10"/>
              </a:rPr>
              <a:t>https://machinelearningmastery.com/adam-optimization-algorithm-for-deep-learning/</a:t>
            </a:r>
            <a:endParaRPr lang="en-US" sz="1400" dirty="0"/>
          </a:p>
          <a:p>
            <a:endParaRPr lang="en-US" altLang="en-IL" sz="14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519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>
            <a:extLst>
              <a:ext uri="{FF2B5EF4-FFF2-40B4-BE49-F238E27FC236}">
                <a16:creationId xmlns:a16="http://schemas.microsoft.com/office/drawing/2014/main" id="{6EF3B7DE-162D-CE46-9218-78A618265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L" dirty="0">
                <a:solidFill>
                  <a:srgbClr val="002060"/>
                </a:solidFill>
                <a:cs typeface="Times New Roman" panose="02020603050405020304" pitchFamily="18" charset="0"/>
              </a:rPr>
              <a:t>Outline</a:t>
            </a:r>
            <a:endParaRPr lang="he-IL" altLang="en-IL" dirty="0">
              <a:solidFill>
                <a:srgbClr val="002060"/>
              </a:solidFill>
            </a:endParaRPr>
          </a:p>
        </p:txBody>
      </p:sp>
      <p:sp>
        <p:nvSpPr>
          <p:cNvPr id="17410" name="Content Placeholder 2">
            <a:extLst>
              <a:ext uri="{FF2B5EF4-FFF2-40B4-BE49-F238E27FC236}">
                <a16:creationId xmlns:a16="http://schemas.microsoft.com/office/drawing/2014/main" id="{5BD2835B-0FD2-D644-8BAD-DF23C0525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71625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en-IL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Introduction to ab initio modeling (folding)</a:t>
            </a:r>
          </a:p>
          <a:p>
            <a:pPr eaLnBrk="1" hangingPunct="1"/>
            <a:r>
              <a:rPr lang="en-US" altLang="en-IL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Common optimization methods</a:t>
            </a:r>
          </a:p>
          <a:p>
            <a:pPr lvl="1"/>
            <a:r>
              <a:rPr lang="en-US" altLang="en-IL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Local Minimization Methods (derivative-based)</a:t>
            </a:r>
          </a:p>
          <a:p>
            <a:pPr lvl="1"/>
            <a:r>
              <a:rPr lang="en-US" altLang="en-IL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Markov-chain Monte-Carlo Sampling (MCMC)</a:t>
            </a:r>
          </a:p>
          <a:p>
            <a:r>
              <a:rPr lang="en-US" altLang="en-IL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MCMC approaches to protein folding</a:t>
            </a:r>
          </a:p>
        </p:txBody>
      </p:sp>
    </p:spTree>
    <p:extLst>
      <p:ext uri="{BB962C8B-B14F-4D97-AF65-F5344CB8AC3E}">
        <p14:creationId xmlns:p14="http://schemas.microsoft.com/office/powerpoint/2010/main" val="3203668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609" name="Object 2">
            <a:extLst>
              <a:ext uri="{FF2B5EF4-FFF2-40B4-BE49-F238E27FC236}">
                <a16:creationId xmlns:a16="http://schemas.microsoft.com/office/drawing/2014/main" id="{BCEDBF0C-5AD1-A445-9C94-62A92A454D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1676400"/>
          <a:ext cx="8523288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5290" name="Photo Editor Photo" r:id="rId3" imgW="4438650" imgH="971550" progId="">
                  <p:embed/>
                </p:oleObj>
              </mc:Choice>
              <mc:Fallback>
                <p:oleObj name="Photo Editor Photo" r:id="rId3" imgW="4438650" imgH="971550" progId="">
                  <p:embed/>
                  <p:pic>
                    <p:nvPicPr>
                      <p:cNvPr id="68609" name="Object 2">
                        <a:extLst>
                          <a:ext uri="{FF2B5EF4-FFF2-40B4-BE49-F238E27FC236}">
                            <a16:creationId xmlns:a16="http://schemas.microsoft.com/office/drawing/2014/main" id="{BCEDBF0C-5AD1-A445-9C94-62A92A454DB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676400"/>
                        <a:ext cx="8523288" cy="186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0" name="Text Box 3">
            <a:extLst>
              <a:ext uri="{FF2B5EF4-FFF2-40B4-BE49-F238E27FC236}">
                <a16:creationId xmlns:a16="http://schemas.microsoft.com/office/drawing/2014/main" id="{81FE52C6-DC26-AA41-84EE-7443CE00C7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7150" y="5084763"/>
            <a:ext cx="3008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Arbitrary starting point</a:t>
            </a:r>
          </a:p>
        </p:txBody>
      </p:sp>
      <p:sp>
        <p:nvSpPr>
          <p:cNvPr id="68611" name="Text Box 4">
            <a:extLst>
              <a:ext uri="{FF2B5EF4-FFF2-40B4-BE49-F238E27FC236}">
                <a16:creationId xmlns:a16="http://schemas.microsoft.com/office/drawing/2014/main" id="{5CEF9C56-EB19-E34D-909C-8337DA20DB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8813" y="1500188"/>
            <a:ext cx="55102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IL" sz="1800">
                <a:solidFill>
                  <a:srgbClr val="FF3300"/>
                </a:solidFill>
              </a:rPr>
              <a:t>Example:</a:t>
            </a:r>
            <a:r>
              <a:rPr lang="en-US" altLang="en-IL" sz="1800"/>
              <a:t> predict protein structure from its AA sequence.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FAF03F3-3847-E445-8186-5249C9504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1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Harder Goal: Move from an Arbitrary Model to a Correct One</a:t>
            </a:r>
            <a:endParaRPr lang="he-IL" dirty="0"/>
          </a:p>
        </p:txBody>
      </p:sp>
      <p:pic>
        <p:nvPicPr>
          <p:cNvPr id="68613" name="Picture 3">
            <a:extLst>
              <a:ext uri="{FF2B5EF4-FFF2-40B4-BE49-F238E27FC236}">
                <a16:creationId xmlns:a16="http://schemas.microsoft.com/office/drawing/2014/main" id="{E050EA6F-4C5E-3B4B-9630-E18C22670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938" y="4143375"/>
            <a:ext cx="2571750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8ED5860-BEEC-6240-81E5-7A6312D8E2C7}"/>
              </a:ext>
            </a:extLst>
          </p:cNvPr>
          <p:cNvCxnSpPr/>
          <p:nvPr/>
        </p:nvCxnSpPr>
        <p:spPr>
          <a:xfrm rot="10800000">
            <a:off x="4857750" y="4643438"/>
            <a:ext cx="1000125" cy="5715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512641EC-CFBF-5C43-B86B-45C7C11D3636}"/>
              </a:ext>
            </a:extLst>
          </p:cNvPr>
          <p:cNvSpPr/>
          <p:nvPr/>
        </p:nvSpPr>
        <p:spPr>
          <a:xfrm>
            <a:off x="4786313" y="4572000"/>
            <a:ext cx="71437" cy="71438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e-I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A87A34-239E-E44A-9616-A33EFBDB8B61}"/>
              </a:ext>
            </a:extLst>
          </p:cNvPr>
          <p:cNvSpPr txBox="1"/>
          <p:nvPr/>
        </p:nvSpPr>
        <p:spPr>
          <a:xfrm>
            <a:off x="5429256" y="6525000"/>
            <a:ext cx="3571868" cy="253916"/>
          </a:xfrm>
          <a:prstGeom prst="rect">
            <a:avLst/>
          </a:prstGeom>
          <a:ln/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1050" dirty="0"/>
              <a:t>*</a:t>
            </a:r>
            <a:r>
              <a:rPr lang="en-US" sz="1050" dirty="0"/>
              <a:t>Adapted from slides by Chen </a:t>
            </a:r>
            <a:r>
              <a:rPr lang="en-US" sz="1050" dirty="0" err="1"/>
              <a:t>Kaeasar</a:t>
            </a:r>
            <a:r>
              <a:rPr lang="en-US" sz="1050" dirty="0"/>
              <a:t>, Ben-Gurion University</a:t>
            </a:r>
            <a:endParaRPr lang="he-IL" sz="1050" dirty="0"/>
          </a:p>
        </p:txBody>
      </p:sp>
    </p:spTree>
    <p:extLst>
      <p:ext uri="{BB962C8B-B14F-4D97-AF65-F5344CB8AC3E}">
        <p14:creationId xmlns:p14="http://schemas.microsoft.com/office/powerpoint/2010/main" val="4025478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633" name="Object 2">
            <a:extLst>
              <a:ext uri="{FF2B5EF4-FFF2-40B4-BE49-F238E27FC236}">
                <a16:creationId xmlns:a16="http://schemas.microsoft.com/office/drawing/2014/main" id="{4704C6A9-FCF2-8341-A7B5-F39B9FC66A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8513" y="2262188"/>
          <a:ext cx="4841875" cy="191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6314" name="Photo Editor Photo" r:id="rId3" imgW="2520950" imgH="996950" progId="">
                  <p:embed/>
                </p:oleObj>
              </mc:Choice>
              <mc:Fallback>
                <p:oleObj name="Photo Editor Photo" r:id="rId3" imgW="2520950" imgH="996950" progId="">
                  <p:embed/>
                  <p:pic>
                    <p:nvPicPr>
                      <p:cNvPr id="69633" name="Object 2">
                        <a:extLst>
                          <a:ext uri="{FF2B5EF4-FFF2-40B4-BE49-F238E27FC236}">
                            <a16:creationId xmlns:a16="http://schemas.microsoft.com/office/drawing/2014/main" id="{4704C6A9-FCF2-8341-A7B5-F39B9FC66A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8513" y="2262188"/>
                        <a:ext cx="4841875" cy="191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34" name="Text Box 3">
            <a:extLst>
              <a:ext uri="{FF2B5EF4-FFF2-40B4-BE49-F238E27FC236}">
                <a16:creationId xmlns:a16="http://schemas.microsoft.com/office/drawing/2014/main" id="{4B015C00-7DE0-D645-AB45-B3698E77D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9325" y="5451475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10</a:t>
            </a:r>
          </a:p>
        </p:txBody>
      </p:sp>
      <p:sp>
        <p:nvSpPr>
          <p:cNvPr id="69635" name="Text Box 4">
            <a:extLst>
              <a:ext uri="{FF2B5EF4-FFF2-40B4-BE49-F238E27FC236}">
                <a16:creationId xmlns:a16="http://schemas.microsoft.com/office/drawing/2014/main" id="{E828D571-7C21-C54C-B01D-AD235D04D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8488" y="5084763"/>
            <a:ext cx="1196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iteration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08A826-7AAE-6148-861F-8D80F0124C5A}"/>
              </a:ext>
            </a:extLst>
          </p:cNvPr>
          <p:cNvSpPr txBox="1"/>
          <p:nvPr/>
        </p:nvSpPr>
        <p:spPr>
          <a:xfrm>
            <a:off x="5429256" y="6525000"/>
            <a:ext cx="3571868" cy="253916"/>
          </a:xfrm>
          <a:prstGeom prst="rect">
            <a:avLst/>
          </a:prstGeom>
          <a:ln/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1050" dirty="0"/>
              <a:t>*</a:t>
            </a:r>
            <a:r>
              <a:rPr lang="en-US" sz="1050" dirty="0"/>
              <a:t>Adapted from slides by Chen </a:t>
            </a:r>
            <a:r>
              <a:rPr lang="en-US" sz="1050" dirty="0" err="1"/>
              <a:t>Kaeasar</a:t>
            </a:r>
            <a:r>
              <a:rPr lang="en-US" sz="1050" dirty="0"/>
              <a:t>, Ben-Gurion University</a:t>
            </a:r>
            <a:endParaRPr lang="he-IL" sz="1050" dirty="0"/>
          </a:p>
        </p:txBody>
      </p:sp>
    </p:spTree>
    <p:extLst>
      <p:ext uri="{BB962C8B-B14F-4D97-AF65-F5344CB8AC3E}">
        <p14:creationId xmlns:p14="http://schemas.microsoft.com/office/powerpoint/2010/main" val="3734383214"/>
      </p:ext>
    </p:extLst>
  </p:cSld>
  <p:clrMapOvr>
    <a:masterClrMapping/>
  </p:clrMapOvr>
  <p:transition advTm="33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657" name="Object 2">
            <a:extLst>
              <a:ext uri="{FF2B5EF4-FFF2-40B4-BE49-F238E27FC236}">
                <a16:creationId xmlns:a16="http://schemas.microsoft.com/office/drawing/2014/main" id="{8AC3DAF8-6373-7647-AA17-A32BEBF8ED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10075" y="2163763"/>
          <a:ext cx="1744663" cy="218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7338" name="Photo Editor Photo" r:id="rId3" imgW="908050" imgH="1136650" progId="">
                  <p:embed/>
                </p:oleObj>
              </mc:Choice>
              <mc:Fallback>
                <p:oleObj name="Photo Editor Photo" r:id="rId3" imgW="908050" imgH="1136650" progId="">
                  <p:embed/>
                  <p:pic>
                    <p:nvPicPr>
                      <p:cNvPr id="70657" name="Object 2">
                        <a:extLst>
                          <a:ext uri="{FF2B5EF4-FFF2-40B4-BE49-F238E27FC236}">
                            <a16:creationId xmlns:a16="http://schemas.microsoft.com/office/drawing/2014/main" id="{8AC3DAF8-6373-7647-AA17-A32BEBF8ED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0075" y="2163763"/>
                        <a:ext cx="1744663" cy="218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58" name="Text Box 3">
            <a:extLst>
              <a:ext uri="{FF2B5EF4-FFF2-40B4-BE49-F238E27FC236}">
                <a16:creationId xmlns:a16="http://schemas.microsoft.com/office/drawing/2014/main" id="{F820A6E1-1632-644D-8300-ACB6B81206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6925" y="5451475"/>
            <a:ext cx="641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100</a:t>
            </a:r>
          </a:p>
        </p:txBody>
      </p:sp>
      <p:sp>
        <p:nvSpPr>
          <p:cNvPr id="70659" name="Text Box 4">
            <a:extLst>
              <a:ext uri="{FF2B5EF4-FFF2-40B4-BE49-F238E27FC236}">
                <a16:creationId xmlns:a16="http://schemas.microsoft.com/office/drawing/2014/main" id="{6376E362-188B-AE4C-A21D-BB4742C3E7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8488" y="5084763"/>
            <a:ext cx="1196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iteration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FB88D3-CA3A-BC4F-A8BA-18DD9BD19C9B}"/>
              </a:ext>
            </a:extLst>
          </p:cNvPr>
          <p:cNvSpPr txBox="1"/>
          <p:nvPr/>
        </p:nvSpPr>
        <p:spPr>
          <a:xfrm>
            <a:off x="5429256" y="6525000"/>
            <a:ext cx="3571868" cy="253916"/>
          </a:xfrm>
          <a:prstGeom prst="rect">
            <a:avLst/>
          </a:prstGeom>
          <a:ln/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1050" dirty="0"/>
              <a:t>*</a:t>
            </a:r>
            <a:r>
              <a:rPr lang="en-US" sz="1050" dirty="0"/>
              <a:t>Adapted from slides by Chen </a:t>
            </a:r>
            <a:r>
              <a:rPr lang="en-US" sz="1050" dirty="0" err="1"/>
              <a:t>Kaeasar</a:t>
            </a:r>
            <a:r>
              <a:rPr lang="en-US" sz="1050" dirty="0"/>
              <a:t>, Ben-Gurion University</a:t>
            </a:r>
            <a:endParaRPr lang="he-IL" sz="1050" dirty="0"/>
          </a:p>
        </p:txBody>
      </p:sp>
    </p:spTree>
    <p:extLst>
      <p:ext uri="{BB962C8B-B14F-4D97-AF65-F5344CB8AC3E}">
        <p14:creationId xmlns:p14="http://schemas.microsoft.com/office/powerpoint/2010/main" val="3914203717"/>
      </p:ext>
    </p:extLst>
  </p:cSld>
  <p:clrMapOvr>
    <a:masterClrMapping/>
  </p:clrMapOvr>
  <p:transition advTm="33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D09E5CAB-F462-BF4B-AB02-9F34901C5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L" sz="3600">
                <a:cs typeface="Times New Roman" panose="02020603050405020304" pitchFamily="18" charset="0"/>
              </a:rPr>
              <a:t>Gradient Descent Minimization Algorithm</a:t>
            </a:r>
            <a:endParaRPr lang="he-IL" altLang="en-IL" sz="3600"/>
          </a:p>
        </p:txBody>
      </p:sp>
      <p:pic>
        <p:nvPicPr>
          <p:cNvPr id="40962" name="Picture 1">
            <a:extLst>
              <a:ext uri="{FF2B5EF4-FFF2-40B4-BE49-F238E27FC236}">
                <a16:creationId xmlns:a16="http://schemas.microsoft.com/office/drawing/2014/main" id="{B0595F6B-E0A6-C241-8FFF-59ED575BB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2286000"/>
            <a:ext cx="3429000" cy="376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C8179276-8674-CA4C-B1B0-570A191FA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1575"/>
            <a:ext cx="8229600" cy="757238"/>
          </a:xfrm>
        </p:spPr>
        <p:txBody>
          <a:bodyPr/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en-IL" sz="2800" i="1">
                <a:cs typeface="Arial" panose="020B0604020202020204" pitchFamily="34" charset="0"/>
              </a:rPr>
              <a:t>Sliding down an energy gradient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E1CDD34-8029-7243-BB38-184F8C752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2643188"/>
            <a:ext cx="3621088" cy="339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D8497C8-2CDD-9D47-9860-AB5C987E7B93}"/>
              </a:ext>
            </a:extLst>
          </p:cNvPr>
          <p:cNvCxnSpPr/>
          <p:nvPr/>
        </p:nvCxnSpPr>
        <p:spPr>
          <a:xfrm rot="5400000">
            <a:off x="6893718" y="3107532"/>
            <a:ext cx="500063" cy="28575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9CB015-79CE-8448-9000-3C809DA0715A}"/>
              </a:ext>
            </a:extLst>
          </p:cNvPr>
          <p:cNvCxnSpPr/>
          <p:nvPr/>
        </p:nvCxnSpPr>
        <p:spPr>
          <a:xfrm rot="5400000">
            <a:off x="6715125" y="3643313"/>
            <a:ext cx="428625" cy="142875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F354559-267D-0E46-A22C-0C435919C561}"/>
              </a:ext>
            </a:extLst>
          </p:cNvPr>
          <p:cNvCxnSpPr/>
          <p:nvPr/>
        </p:nvCxnSpPr>
        <p:spPr>
          <a:xfrm rot="5400000">
            <a:off x="6679407" y="4036219"/>
            <a:ext cx="285750" cy="71437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9F066B7-503A-3F45-BD4C-7C430126A15B}"/>
              </a:ext>
            </a:extLst>
          </p:cNvPr>
          <p:cNvCxnSpPr/>
          <p:nvPr/>
        </p:nvCxnSpPr>
        <p:spPr>
          <a:xfrm rot="5400000">
            <a:off x="6607969" y="4321969"/>
            <a:ext cx="285750" cy="71438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526A3CE-1395-8A49-B93E-0EC239E84BCB}"/>
              </a:ext>
            </a:extLst>
          </p:cNvPr>
          <p:cNvCxnSpPr/>
          <p:nvPr/>
        </p:nvCxnSpPr>
        <p:spPr>
          <a:xfrm>
            <a:off x="4786313" y="3643313"/>
            <a:ext cx="357187" cy="1428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F5026E-5B43-0046-995F-8AD74F1389F0}"/>
              </a:ext>
            </a:extLst>
          </p:cNvPr>
          <p:cNvCxnSpPr/>
          <p:nvPr/>
        </p:nvCxnSpPr>
        <p:spPr>
          <a:xfrm rot="16200000" flipH="1">
            <a:off x="5036344" y="3893344"/>
            <a:ext cx="357187" cy="1428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955CF09-7CDB-734C-95F1-C10187D327FE}"/>
              </a:ext>
            </a:extLst>
          </p:cNvPr>
          <p:cNvCxnSpPr/>
          <p:nvPr/>
        </p:nvCxnSpPr>
        <p:spPr>
          <a:xfrm rot="5400000">
            <a:off x="5144294" y="4287044"/>
            <a:ext cx="28575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E8BAD4B-1CDE-9647-9C1D-FED21C078592}"/>
              </a:ext>
            </a:extLst>
          </p:cNvPr>
          <p:cNvCxnSpPr/>
          <p:nvPr/>
        </p:nvCxnSpPr>
        <p:spPr>
          <a:xfrm rot="5400000">
            <a:off x="6536532" y="4607719"/>
            <a:ext cx="285750" cy="71437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341FE7E-F42B-8D48-99F7-A44D80B620DD}"/>
              </a:ext>
            </a:extLst>
          </p:cNvPr>
          <p:cNvCxnSpPr/>
          <p:nvPr/>
        </p:nvCxnSpPr>
        <p:spPr>
          <a:xfrm rot="5400000">
            <a:off x="6393656" y="4964907"/>
            <a:ext cx="428625" cy="71438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BB07A58-8EF9-5D4E-A1F0-A4990C8388F0}"/>
              </a:ext>
            </a:extLst>
          </p:cNvPr>
          <p:cNvCxnSpPr/>
          <p:nvPr/>
        </p:nvCxnSpPr>
        <p:spPr>
          <a:xfrm rot="5400000">
            <a:off x="6250782" y="5464969"/>
            <a:ext cx="571500" cy="71437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A0797AA-506F-654F-B061-0A80787544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2313" y="2428875"/>
            <a:ext cx="185737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0"/>
              </a:spcBef>
              <a:buFontTx/>
              <a:buNone/>
            </a:pPr>
            <a:r>
              <a:rPr lang="he-IL" altLang="en-IL" sz="1600" b="1" i="1">
                <a:solidFill>
                  <a:srgbClr val="00FF00"/>
                </a:solidFill>
              </a:rPr>
              <a:t> </a:t>
            </a:r>
            <a:r>
              <a:rPr lang="en-US" altLang="en-IL" sz="1600" b="1" i="1">
                <a:solidFill>
                  <a:srgbClr val="00FF00"/>
                </a:solidFill>
              </a:rPr>
              <a:t> good</a:t>
            </a:r>
            <a:br>
              <a:rPr lang="en-US" altLang="en-IL" sz="1600" b="1" i="1">
                <a:solidFill>
                  <a:srgbClr val="00FF00"/>
                </a:solidFill>
              </a:rPr>
            </a:br>
            <a:r>
              <a:rPr lang="en-US" altLang="en-IL" sz="1400" b="1" i="1">
                <a:solidFill>
                  <a:srgbClr val="00FF00"/>
                </a:solidFill>
              </a:rPr>
              <a:t> ( = global minimum)</a:t>
            </a:r>
            <a:endParaRPr lang="he-IL" altLang="en-IL" sz="1600" b="1" i="1">
              <a:solidFill>
                <a:srgbClr val="00FF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5C4AB05-14A9-5D49-BC8C-86E92D5CE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4300" y="3071813"/>
            <a:ext cx="10763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  <a:buFontTx/>
              <a:buNone/>
            </a:pPr>
            <a:r>
              <a:rPr lang="en-US" altLang="en-IL" sz="1600" b="1" i="1">
                <a:solidFill>
                  <a:srgbClr val="FF0000"/>
                </a:solidFill>
              </a:rPr>
              <a:t>local minimum</a:t>
            </a:r>
            <a:endParaRPr lang="he-IL" altLang="en-IL" sz="1600" b="1" i="1">
              <a:solidFill>
                <a:srgbClr val="FF0000"/>
              </a:solidFill>
            </a:endParaRPr>
          </a:p>
        </p:txBody>
      </p:sp>
      <p:sp>
        <p:nvSpPr>
          <p:cNvPr id="40977" name="Rectangle 1">
            <a:extLst>
              <a:ext uri="{FF2B5EF4-FFF2-40B4-BE49-F238E27FC236}">
                <a16:creationId xmlns:a16="http://schemas.microsoft.com/office/drawing/2014/main" id="{E4CA8375-4D19-964C-BEFC-0C1E44E7F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6688" y="6500813"/>
            <a:ext cx="1214437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FontTx/>
              <a:buNone/>
            </a:pPr>
            <a:r>
              <a:rPr lang="en-US" altLang="en-IL" sz="900">
                <a:latin typeface="Arial" panose="020B0604020202020204" pitchFamily="34" charset="0"/>
              </a:rPr>
              <a:t>Image by Ken Dill</a:t>
            </a:r>
            <a:endParaRPr lang="he-IL" altLang="en-IL" sz="9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89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681" name="Object 2">
            <a:extLst>
              <a:ext uri="{FF2B5EF4-FFF2-40B4-BE49-F238E27FC236}">
                <a16:creationId xmlns:a16="http://schemas.microsoft.com/office/drawing/2014/main" id="{5246661E-7A6B-414B-8F5F-A5E21FAC5E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10075" y="2554288"/>
          <a:ext cx="1720850" cy="164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8362" name="Photo Editor Photo" r:id="rId3" imgW="895350" imgH="857250" progId="">
                  <p:embed/>
                </p:oleObj>
              </mc:Choice>
              <mc:Fallback>
                <p:oleObj name="Photo Editor Photo" r:id="rId3" imgW="895350" imgH="857250" progId="">
                  <p:embed/>
                  <p:pic>
                    <p:nvPicPr>
                      <p:cNvPr id="71681" name="Object 2">
                        <a:extLst>
                          <a:ext uri="{FF2B5EF4-FFF2-40B4-BE49-F238E27FC236}">
                            <a16:creationId xmlns:a16="http://schemas.microsoft.com/office/drawing/2014/main" id="{5246661E-7A6B-414B-8F5F-A5E21FAC5E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0075" y="2554288"/>
                        <a:ext cx="1720850" cy="164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2" name="Text Box 3">
            <a:extLst>
              <a:ext uri="{FF2B5EF4-FFF2-40B4-BE49-F238E27FC236}">
                <a16:creationId xmlns:a16="http://schemas.microsoft.com/office/drawing/2014/main" id="{1D3F79C3-4AE8-1D46-9A05-F3E9BF96BB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6925" y="5451475"/>
            <a:ext cx="641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200</a:t>
            </a:r>
          </a:p>
        </p:txBody>
      </p:sp>
      <p:sp>
        <p:nvSpPr>
          <p:cNvPr id="71683" name="Text Box 4">
            <a:extLst>
              <a:ext uri="{FF2B5EF4-FFF2-40B4-BE49-F238E27FC236}">
                <a16:creationId xmlns:a16="http://schemas.microsoft.com/office/drawing/2014/main" id="{F90D3DD9-CDB3-6842-B166-9E07C34D59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8488" y="5084763"/>
            <a:ext cx="1196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iteration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0EABAB-09B3-4C4D-A5B2-326AE76A257A}"/>
              </a:ext>
            </a:extLst>
          </p:cNvPr>
          <p:cNvSpPr txBox="1"/>
          <p:nvPr/>
        </p:nvSpPr>
        <p:spPr>
          <a:xfrm>
            <a:off x="5429256" y="6525000"/>
            <a:ext cx="3571868" cy="253916"/>
          </a:xfrm>
          <a:prstGeom prst="rect">
            <a:avLst/>
          </a:prstGeom>
          <a:ln/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1050" dirty="0"/>
              <a:t>*</a:t>
            </a:r>
            <a:r>
              <a:rPr lang="en-US" sz="1050" dirty="0"/>
              <a:t>Adapted from slides by Chen </a:t>
            </a:r>
            <a:r>
              <a:rPr lang="en-US" sz="1050" dirty="0" err="1"/>
              <a:t>Kaeasar</a:t>
            </a:r>
            <a:r>
              <a:rPr lang="en-US" sz="1050" dirty="0"/>
              <a:t>, Ben-Gurion University</a:t>
            </a:r>
            <a:endParaRPr lang="he-IL" sz="1050" dirty="0"/>
          </a:p>
        </p:txBody>
      </p:sp>
    </p:spTree>
    <p:extLst>
      <p:ext uri="{BB962C8B-B14F-4D97-AF65-F5344CB8AC3E}">
        <p14:creationId xmlns:p14="http://schemas.microsoft.com/office/powerpoint/2010/main" val="3325790871"/>
      </p:ext>
    </p:extLst>
  </p:cSld>
  <p:clrMapOvr>
    <a:masterClrMapping/>
  </p:clrMapOvr>
  <p:transition advTm="33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705" name="Object 2">
            <a:extLst>
              <a:ext uri="{FF2B5EF4-FFF2-40B4-BE49-F238E27FC236}">
                <a16:creationId xmlns:a16="http://schemas.microsoft.com/office/drawing/2014/main" id="{FDA6558C-E5F3-DD45-AE08-71FAF6ACC0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06913" y="2554288"/>
          <a:ext cx="1549400" cy="161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9386" name="Photo Editor Photo" r:id="rId3" imgW="806450" imgH="838200" progId="">
                  <p:embed/>
                </p:oleObj>
              </mc:Choice>
              <mc:Fallback>
                <p:oleObj name="Photo Editor Photo" r:id="rId3" imgW="806450" imgH="838200" progId="">
                  <p:embed/>
                  <p:pic>
                    <p:nvPicPr>
                      <p:cNvPr id="72705" name="Object 2">
                        <a:extLst>
                          <a:ext uri="{FF2B5EF4-FFF2-40B4-BE49-F238E27FC236}">
                            <a16:creationId xmlns:a16="http://schemas.microsoft.com/office/drawing/2014/main" id="{FDA6558C-E5F3-DD45-AE08-71FAF6ACC01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6913" y="2554288"/>
                        <a:ext cx="1549400" cy="161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06" name="Text Box 3">
            <a:extLst>
              <a:ext uri="{FF2B5EF4-FFF2-40B4-BE49-F238E27FC236}">
                <a16:creationId xmlns:a16="http://schemas.microsoft.com/office/drawing/2014/main" id="{5A632A11-58F6-4D4D-B2F1-EEB17FC88C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6925" y="5451475"/>
            <a:ext cx="641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400</a:t>
            </a:r>
          </a:p>
        </p:txBody>
      </p:sp>
      <p:sp>
        <p:nvSpPr>
          <p:cNvPr id="72707" name="Text Box 4">
            <a:extLst>
              <a:ext uri="{FF2B5EF4-FFF2-40B4-BE49-F238E27FC236}">
                <a16:creationId xmlns:a16="http://schemas.microsoft.com/office/drawing/2014/main" id="{113796BC-8516-4D42-B4D8-08107B6B20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8488" y="5084763"/>
            <a:ext cx="1196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iteration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42731-6078-A342-A164-B51864576419}"/>
              </a:ext>
            </a:extLst>
          </p:cNvPr>
          <p:cNvSpPr txBox="1"/>
          <p:nvPr/>
        </p:nvSpPr>
        <p:spPr>
          <a:xfrm>
            <a:off x="5429256" y="6525000"/>
            <a:ext cx="3571868" cy="253916"/>
          </a:xfrm>
          <a:prstGeom prst="rect">
            <a:avLst/>
          </a:prstGeom>
          <a:ln/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1050" dirty="0"/>
              <a:t>*</a:t>
            </a:r>
            <a:r>
              <a:rPr lang="en-US" sz="1050" dirty="0"/>
              <a:t>Adapted from slides by Chen </a:t>
            </a:r>
            <a:r>
              <a:rPr lang="en-US" sz="1050" dirty="0" err="1"/>
              <a:t>Kaeasar</a:t>
            </a:r>
            <a:r>
              <a:rPr lang="en-US" sz="1050" dirty="0"/>
              <a:t>, Ben-Gurion University</a:t>
            </a:r>
            <a:endParaRPr lang="he-IL" sz="1050" dirty="0"/>
          </a:p>
        </p:txBody>
      </p:sp>
    </p:spTree>
    <p:extLst>
      <p:ext uri="{BB962C8B-B14F-4D97-AF65-F5344CB8AC3E}">
        <p14:creationId xmlns:p14="http://schemas.microsoft.com/office/powerpoint/2010/main" val="62743455"/>
      </p:ext>
    </p:extLst>
  </p:cSld>
  <p:clrMapOvr>
    <a:masterClrMapping/>
  </p:clrMapOvr>
  <p:transition advTm="33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729" name="Object 2">
            <a:extLst>
              <a:ext uri="{FF2B5EF4-FFF2-40B4-BE49-F238E27FC236}">
                <a16:creationId xmlns:a16="http://schemas.microsoft.com/office/drawing/2014/main" id="{B766B1ED-D49F-0040-8186-FCE53C9967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06913" y="2457450"/>
          <a:ext cx="1427162" cy="171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0410" name="Photo Editor Photo" r:id="rId3" imgW="742950" imgH="895350" progId="">
                  <p:embed/>
                </p:oleObj>
              </mc:Choice>
              <mc:Fallback>
                <p:oleObj name="Photo Editor Photo" r:id="rId3" imgW="742950" imgH="895350" progId="">
                  <p:embed/>
                  <p:pic>
                    <p:nvPicPr>
                      <p:cNvPr id="73729" name="Object 2">
                        <a:extLst>
                          <a:ext uri="{FF2B5EF4-FFF2-40B4-BE49-F238E27FC236}">
                            <a16:creationId xmlns:a16="http://schemas.microsoft.com/office/drawing/2014/main" id="{B766B1ED-D49F-0040-8186-FCE53C99678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6913" y="2457450"/>
                        <a:ext cx="1427162" cy="171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0" name="Text Box 3">
            <a:extLst>
              <a:ext uri="{FF2B5EF4-FFF2-40B4-BE49-F238E27FC236}">
                <a16:creationId xmlns:a16="http://schemas.microsoft.com/office/drawing/2014/main" id="{B7DB9A59-3BB9-4B4B-B2E9-C525FC65E4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6925" y="5451475"/>
            <a:ext cx="641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800</a:t>
            </a:r>
          </a:p>
        </p:txBody>
      </p:sp>
      <p:sp>
        <p:nvSpPr>
          <p:cNvPr id="73731" name="Text Box 4">
            <a:extLst>
              <a:ext uri="{FF2B5EF4-FFF2-40B4-BE49-F238E27FC236}">
                <a16:creationId xmlns:a16="http://schemas.microsoft.com/office/drawing/2014/main" id="{D086C57D-9C3B-4F4E-8522-16F937524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8488" y="5084763"/>
            <a:ext cx="1196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iteration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32605-5E33-FE46-8C26-6EA4DA7F4B83}"/>
              </a:ext>
            </a:extLst>
          </p:cNvPr>
          <p:cNvSpPr txBox="1"/>
          <p:nvPr/>
        </p:nvSpPr>
        <p:spPr>
          <a:xfrm>
            <a:off x="5429256" y="6525000"/>
            <a:ext cx="3571868" cy="253916"/>
          </a:xfrm>
          <a:prstGeom prst="rect">
            <a:avLst/>
          </a:prstGeom>
          <a:ln/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1050" dirty="0"/>
              <a:t>*</a:t>
            </a:r>
            <a:r>
              <a:rPr lang="en-US" sz="1050" dirty="0"/>
              <a:t>Adapted from slides by Chen </a:t>
            </a:r>
            <a:r>
              <a:rPr lang="en-US" sz="1050" dirty="0" err="1"/>
              <a:t>Kaeasar</a:t>
            </a:r>
            <a:r>
              <a:rPr lang="en-US" sz="1050" dirty="0"/>
              <a:t>, Ben-Gurion University</a:t>
            </a:r>
            <a:endParaRPr lang="he-IL" sz="1050" dirty="0"/>
          </a:p>
        </p:txBody>
      </p:sp>
    </p:spTree>
    <p:extLst>
      <p:ext uri="{BB962C8B-B14F-4D97-AF65-F5344CB8AC3E}">
        <p14:creationId xmlns:p14="http://schemas.microsoft.com/office/powerpoint/2010/main" val="2213405330"/>
      </p:ext>
    </p:extLst>
  </p:cSld>
  <p:clrMapOvr>
    <a:masterClrMapping/>
  </p:clrMapOvr>
  <p:transition advTm="33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753" name="Object 2">
            <a:extLst>
              <a:ext uri="{FF2B5EF4-FFF2-40B4-BE49-F238E27FC236}">
                <a16:creationId xmlns:a16="http://schemas.microsoft.com/office/drawing/2014/main" id="{152CAB37-ADAC-A540-A419-CF0D99EFC3A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06913" y="2457450"/>
          <a:ext cx="1403350" cy="189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434" name="Photo Editor Photo" r:id="rId3" imgW="730250" imgH="984250" progId="">
                  <p:embed/>
                </p:oleObj>
              </mc:Choice>
              <mc:Fallback>
                <p:oleObj name="Photo Editor Photo" r:id="rId3" imgW="730250" imgH="984250" progId="">
                  <p:embed/>
                  <p:pic>
                    <p:nvPicPr>
                      <p:cNvPr id="74753" name="Object 2">
                        <a:extLst>
                          <a:ext uri="{FF2B5EF4-FFF2-40B4-BE49-F238E27FC236}">
                            <a16:creationId xmlns:a16="http://schemas.microsoft.com/office/drawing/2014/main" id="{152CAB37-ADAC-A540-A419-CF0D99EFC3A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6913" y="2457450"/>
                        <a:ext cx="1403350" cy="1890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54" name="Text Box 3">
            <a:extLst>
              <a:ext uri="{FF2B5EF4-FFF2-40B4-BE49-F238E27FC236}">
                <a16:creationId xmlns:a16="http://schemas.microsoft.com/office/drawing/2014/main" id="{20B5ADA1-F912-5443-A131-5C822A1A4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4525" y="5451475"/>
            <a:ext cx="793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1000</a:t>
            </a:r>
          </a:p>
        </p:txBody>
      </p:sp>
      <p:sp>
        <p:nvSpPr>
          <p:cNvPr id="74755" name="Text Box 4">
            <a:extLst>
              <a:ext uri="{FF2B5EF4-FFF2-40B4-BE49-F238E27FC236}">
                <a16:creationId xmlns:a16="http://schemas.microsoft.com/office/drawing/2014/main" id="{123C81B2-C9B6-504E-B467-62ED3EF98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8488" y="5084763"/>
            <a:ext cx="1196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iteration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1B86D-FE71-A74F-A74C-CC2D29C56D6D}"/>
              </a:ext>
            </a:extLst>
          </p:cNvPr>
          <p:cNvSpPr txBox="1"/>
          <p:nvPr/>
        </p:nvSpPr>
        <p:spPr>
          <a:xfrm>
            <a:off x="5429256" y="6525000"/>
            <a:ext cx="3571868" cy="253916"/>
          </a:xfrm>
          <a:prstGeom prst="rect">
            <a:avLst/>
          </a:prstGeom>
          <a:ln/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1050" dirty="0"/>
              <a:t>*</a:t>
            </a:r>
            <a:r>
              <a:rPr lang="en-US" sz="1050" dirty="0"/>
              <a:t>Adapted from slides by Chen </a:t>
            </a:r>
            <a:r>
              <a:rPr lang="en-US" sz="1050" dirty="0" err="1"/>
              <a:t>Kaeasar</a:t>
            </a:r>
            <a:r>
              <a:rPr lang="en-US" sz="1050" dirty="0"/>
              <a:t>, Ben-Gurion University</a:t>
            </a:r>
            <a:endParaRPr lang="he-IL" sz="1050" dirty="0"/>
          </a:p>
        </p:txBody>
      </p:sp>
    </p:spTree>
    <p:extLst>
      <p:ext uri="{BB962C8B-B14F-4D97-AF65-F5344CB8AC3E}">
        <p14:creationId xmlns:p14="http://schemas.microsoft.com/office/powerpoint/2010/main" val="1579609199"/>
      </p:ext>
    </p:extLst>
  </p:cSld>
  <p:clrMapOvr>
    <a:masterClrMapping/>
  </p:clrMapOvr>
  <p:transition advTm="33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777" name="Object 2">
            <a:extLst>
              <a:ext uri="{FF2B5EF4-FFF2-40B4-BE49-F238E27FC236}">
                <a16:creationId xmlns:a16="http://schemas.microsoft.com/office/drawing/2014/main" id="{E02F1058-8F86-C64E-9B84-BAC8AAF6DB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06913" y="2554288"/>
          <a:ext cx="1427162" cy="163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458" name="Photo Editor Photo" r:id="rId3" imgW="742950" imgH="850900" progId="">
                  <p:embed/>
                </p:oleObj>
              </mc:Choice>
              <mc:Fallback>
                <p:oleObj name="Photo Editor Photo" r:id="rId3" imgW="742950" imgH="850900" progId="">
                  <p:embed/>
                  <p:pic>
                    <p:nvPicPr>
                      <p:cNvPr id="75777" name="Object 2">
                        <a:extLst>
                          <a:ext uri="{FF2B5EF4-FFF2-40B4-BE49-F238E27FC236}">
                            <a16:creationId xmlns:a16="http://schemas.microsoft.com/office/drawing/2014/main" id="{E02F1058-8F86-C64E-9B84-BAC8AAF6DB6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6913" y="2554288"/>
                        <a:ext cx="1427162" cy="163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778" name="Text Box 3">
            <a:extLst>
              <a:ext uri="{FF2B5EF4-FFF2-40B4-BE49-F238E27FC236}">
                <a16:creationId xmlns:a16="http://schemas.microsoft.com/office/drawing/2014/main" id="{DF09DB2B-30BA-1041-9F6F-C6A2F94C63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4525" y="5451475"/>
            <a:ext cx="793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1200</a:t>
            </a:r>
          </a:p>
        </p:txBody>
      </p:sp>
      <p:sp>
        <p:nvSpPr>
          <p:cNvPr id="75779" name="Text Box 4">
            <a:extLst>
              <a:ext uri="{FF2B5EF4-FFF2-40B4-BE49-F238E27FC236}">
                <a16:creationId xmlns:a16="http://schemas.microsoft.com/office/drawing/2014/main" id="{C3C1B03A-DF4F-DC42-A9BD-4EF1240104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8488" y="5084763"/>
            <a:ext cx="1196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iteration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3314AA-A680-6F4C-B6D3-F3DFFFE18A24}"/>
              </a:ext>
            </a:extLst>
          </p:cNvPr>
          <p:cNvSpPr txBox="1"/>
          <p:nvPr/>
        </p:nvSpPr>
        <p:spPr>
          <a:xfrm>
            <a:off x="5429256" y="6525000"/>
            <a:ext cx="3571868" cy="253916"/>
          </a:xfrm>
          <a:prstGeom prst="rect">
            <a:avLst/>
          </a:prstGeom>
          <a:ln/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1050" dirty="0"/>
              <a:t>*</a:t>
            </a:r>
            <a:r>
              <a:rPr lang="en-US" sz="1050" dirty="0"/>
              <a:t>Adapted from slides by Chen </a:t>
            </a:r>
            <a:r>
              <a:rPr lang="en-US" sz="1050" dirty="0" err="1"/>
              <a:t>Kaeasar</a:t>
            </a:r>
            <a:r>
              <a:rPr lang="en-US" sz="1050" dirty="0"/>
              <a:t>, Ben-Gurion University</a:t>
            </a:r>
            <a:endParaRPr lang="he-IL" sz="1050" dirty="0"/>
          </a:p>
        </p:txBody>
      </p:sp>
    </p:spTree>
    <p:extLst>
      <p:ext uri="{BB962C8B-B14F-4D97-AF65-F5344CB8AC3E}">
        <p14:creationId xmlns:p14="http://schemas.microsoft.com/office/powerpoint/2010/main" val="2659151586"/>
      </p:ext>
    </p:extLst>
  </p:cSld>
  <p:clrMapOvr>
    <a:masterClrMapping/>
  </p:clrMapOvr>
  <p:transition advTm="33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801" name="Object 2">
            <a:extLst>
              <a:ext uri="{FF2B5EF4-FFF2-40B4-BE49-F238E27FC236}">
                <a16:creationId xmlns:a16="http://schemas.microsoft.com/office/drawing/2014/main" id="{06D2603D-20A0-244D-85AF-ADEC930886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05338" y="2554288"/>
          <a:ext cx="1401762" cy="147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482" name="Photo Editor Photo" r:id="rId3" imgW="730250" imgH="768350" progId="">
                  <p:embed/>
                </p:oleObj>
              </mc:Choice>
              <mc:Fallback>
                <p:oleObj name="Photo Editor Photo" r:id="rId3" imgW="730250" imgH="768350" progId="">
                  <p:embed/>
                  <p:pic>
                    <p:nvPicPr>
                      <p:cNvPr id="76801" name="Object 2">
                        <a:extLst>
                          <a:ext uri="{FF2B5EF4-FFF2-40B4-BE49-F238E27FC236}">
                            <a16:creationId xmlns:a16="http://schemas.microsoft.com/office/drawing/2014/main" id="{06D2603D-20A0-244D-85AF-ADEC930886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5338" y="2554288"/>
                        <a:ext cx="1401762" cy="1476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02" name="Text Box 3">
            <a:extLst>
              <a:ext uri="{FF2B5EF4-FFF2-40B4-BE49-F238E27FC236}">
                <a16:creationId xmlns:a16="http://schemas.microsoft.com/office/drawing/2014/main" id="{A6BB3860-D75C-7640-975B-981FE4F5B5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4525" y="5451475"/>
            <a:ext cx="793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1400</a:t>
            </a:r>
          </a:p>
        </p:txBody>
      </p:sp>
      <p:sp>
        <p:nvSpPr>
          <p:cNvPr id="76803" name="Text Box 4">
            <a:extLst>
              <a:ext uri="{FF2B5EF4-FFF2-40B4-BE49-F238E27FC236}">
                <a16:creationId xmlns:a16="http://schemas.microsoft.com/office/drawing/2014/main" id="{36E165BF-7C1D-D843-8F80-7B2FFF0572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8488" y="5084763"/>
            <a:ext cx="1196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iteration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D978C0-61FC-9840-AE53-A8E1E42B062B}"/>
              </a:ext>
            </a:extLst>
          </p:cNvPr>
          <p:cNvSpPr txBox="1"/>
          <p:nvPr/>
        </p:nvSpPr>
        <p:spPr>
          <a:xfrm>
            <a:off x="5429256" y="6525000"/>
            <a:ext cx="3571868" cy="253916"/>
          </a:xfrm>
          <a:prstGeom prst="rect">
            <a:avLst/>
          </a:prstGeom>
          <a:ln/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1050" dirty="0"/>
              <a:t>*</a:t>
            </a:r>
            <a:r>
              <a:rPr lang="en-US" sz="1050" dirty="0"/>
              <a:t>Adapted from slides by Chen </a:t>
            </a:r>
            <a:r>
              <a:rPr lang="en-US" sz="1050" dirty="0" err="1"/>
              <a:t>Kaeasar</a:t>
            </a:r>
            <a:r>
              <a:rPr lang="en-US" sz="1050" dirty="0"/>
              <a:t>, Ben-Gurion University</a:t>
            </a:r>
            <a:endParaRPr lang="he-IL" sz="1050" dirty="0"/>
          </a:p>
        </p:txBody>
      </p:sp>
    </p:spTree>
    <p:extLst>
      <p:ext uri="{BB962C8B-B14F-4D97-AF65-F5344CB8AC3E}">
        <p14:creationId xmlns:p14="http://schemas.microsoft.com/office/powerpoint/2010/main" val="1818205053"/>
      </p:ext>
    </p:extLst>
  </p:cSld>
  <p:clrMapOvr>
    <a:masterClrMapping/>
  </p:clrMapOvr>
  <p:transition advTm="33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825" name="Object 2">
            <a:extLst>
              <a:ext uri="{FF2B5EF4-FFF2-40B4-BE49-F238E27FC236}">
                <a16:creationId xmlns:a16="http://schemas.microsoft.com/office/drawing/2014/main" id="{8BC1FFC2-0E07-4343-BD8B-9278AD1261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05338" y="2554288"/>
          <a:ext cx="1377950" cy="1427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4506" name="Photo Editor Photo" r:id="rId3" imgW="717550" imgH="742950" progId="">
                  <p:embed/>
                </p:oleObj>
              </mc:Choice>
              <mc:Fallback>
                <p:oleObj name="Photo Editor Photo" r:id="rId3" imgW="717550" imgH="742950" progId="">
                  <p:embed/>
                  <p:pic>
                    <p:nvPicPr>
                      <p:cNvPr id="77825" name="Object 2">
                        <a:extLst>
                          <a:ext uri="{FF2B5EF4-FFF2-40B4-BE49-F238E27FC236}">
                            <a16:creationId xmlns:a16="http://schemas.microsoft.com/office/drawing/2014/main" id="{8BC1FFC2-0E07-4343-BD8B-9278AD1261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5338" y="2554288"/>
                        <a:ext cx="1377950" cy="1427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26" name="Text Box 3">
            <a:extLst>
              <a:ext uri="{FF2B5EF4-FFF2-40B4-BE49-F238E27FC236}">
                <a16:creationId xmlns:a16="http://schemas.microsoft.com/office/drawing/2014/main" id="{992F09F2-0310-D548-8908-590D3E0C85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4525" y="5451475"/>
            <a:ext cx="793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1600</a:t>
            </a:r>
          </a:p>
        </p:txBody>
      </p:sp>
      <p:sp>
        <p:nvSpPr>
          <p:cNvPr id="77827" name="Text Box 4">
            <a:extLst>
              <a:ext uri="{FF2B5EF4-FFF2-40B4-BE49-F238E27FC236}">
                <a16:creationId xmlns:a16="http://schemas.microsoft.com/office/drawing/2014/main" id="{20F179F3-39B7-6C40-9B37-14536AC3D0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8488" y="5084763"/>
            <a:ext cx="1196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iteration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C2FDAA-D537-5148-8633-A1554D78C515}"/>
              </a:ext>
            </a:extLst>
          </p:cNvPr>
          <p:cNvSpPr txBox="1"/>
          <p:nvPr/>
        </p:nvSpPr>
        <p:spPr>
          <a:xfrm>
            <a:off x="5429256" y="6525000"/>
            <a:ext cx="3571868" cy="253916"/>
          </a:xfrm>
          <a:prstGeom prst="rect">
            <a:avLst/>
          </a:prstGeom>
          <a:ln/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1050" dirty="0"/>
              <a:t>*</a:t>
            </a:r>
            <a:r>
              <a:rPr lang="en-US" sz="1050" dirty="0"/>
              <a:t>Adapted from slides by Chen </a:t>
            </a:r>
            <a:r>
              <a:rPr lang="en-US" sz="1050" dirty="0" err="1"/>
              <a:t>Kaeasar</a:t>
            </a:r>
            <a:r>
              <a:rPr lang="en-US" sz="1050" dirty="0"/>
              <a:t>, Ben-Gurion University</a:t>
            </a:r>
            <a:endParaRPr lang="he-IL" sz="1050" dirty="0"/>
          </a:p>
        </p:txBody>
      </p:sp>
    </p:spTree>
    <p:extLst>
      <p:ext uri="{BB962C8B-B14F-4D97-AF65-F5344CB8AC3E}">
        <p14:creationId xmlns:p14="http://schemas.microsoft.com/office/powerpoint/2010/main" val="2555546909"/>
      </p:ext>
    </p:extLst>
  </p:cSld>
  <p:clrMapOvr>
    <a:masterClrMapping/>
  </p:clrMapOvr>
  <p:transition advTm="33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849" name="Object 2">
            <a:extLst>
              <a:ext uri="{FF2B5EF4-FFF2-40B4-BE49-F238E27FC236}">
                <a16:creationId xmlns:a16="http://schemas.microsoft.com/office/drawing/2014/main" id="{D6178B4B-43D3-3D4A-950D-F1F3DE90EF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05338" y="2554288"/>
          <a:ext cx="1365250" cy="133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5530" name="Photo Editor Photo" r:id="rId3" imgW="711200" imgH="692150" progId="">
                  <p:embed/>
                </p:oleObj>
              </mc:Choice>
              <mc:Fallback>
                <p:oleObj name="Photo Editor Photo" r:id="rId3" imgW="711200" imgH="692150" progId="">
                  <p:embed/>
                  <p:pic>
                    <p:nvPicPr>
                      <p:cNvPr id="78849" name="Object 2">
                        <a:extLst>
                          <a:ext uri="{FF2B5EF4-FFF2-40B4-BE49-F238E27FC236}">
                            <a16:creationId xmlns:a16="http://schemas.microsoft.com/office/drawing/2014/main" id="{D6178B4B-43D3-3D4A-950D-F1F3DE90EFB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5338" y="2554288"/>
                        <a:ext cx="1365250" cy="1330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50" name="Text Box 3">
            <a:extLst>
              <a:ext uri="{FF2B5EF4-FFF2-40B4-BE49-F238E27FC236}">
                <a16:creationId xmlns:a16="http://schemas.microsoft.com/office/drawing/2014/main" id="{CE8C5098-955E-FD44-ACFC-3E60173473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4525" y="5451475"/>
            <a:ext cx="793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1800</a:t>
            </a:r>
          </a:p>
        </p:txBody>
      </p:sp>
      <p:sp>
        <p:nvSpPr>
          <p:cNvPr id="78851" name="Text Box 4">
            <a:extLst>
              <a:ext uri="{FF2B5EF4-FFF2-40B4-BE49-F238E27FC236}">
                <a16:creationId xmlns:a16="http://schemas.microsoft.com/office/drawing/2014/main" id="{A269BC2D-48B1-834A-94BD-0EE72638C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8488" y="5084763"/>
            <a:ext cx="1196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iteration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BBC3B2-3D16-BF4C-9635-FC3E036796FD}"/>
              </a:ext>
            </a:extLst>
          </p:cNvPr>
          <p:cNvSpPr txBox="1"/>
          <p:nvPr/>
        </p:nvSpPr>
        <p:spPr>
          <a:xfrm>
            <a:off x="5429256" y="6525000"/>
            <a:ext cx="3571868" cy="253916"/>
          </a:xfrm>
          <a:prstGeom prst="rect">
            <a:avLst/>
          </a:prstGeom>
          <a:ln/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1050" dirty="0"/>
              <a:t>*</a:t>
            </a:r>
            <a:r>
              <a:rPr lang="en-US" sz="1050" dirty="0"/>
              <a:t>Adapted from slides by Chen </a:t>
            </a:r>
            <a:r>
              <a:rPr lang="en-US" sz="1050" dirty="0" err="1"/>
              <a:t>Kaeasar</a:t>
            </a:r>
            <a:r>
              <a:rPr lang="en-US" sz="1050" dirty="0"/>
              <a:t>, Ben-Gurion University</a:t>
            </a:r>
            <a:endParaRPr lang="he-IL" sz="1050" dirty="0"/>
          </a:p>
        </p:txBody>
      </p:sp>
    </p:spTree>
    <p:extLst>
      <p:ext uri="{BB962C8B-B14F-4D97-AF65-F5344CB8AC3E}">
        <p14:creationId xmlns:p14="http://schemas.microsoft.com/office/powerpoint/2010/main" val="860435699"/>
      </p:ext>
    </p:extLst>
  </p:cSld>
  <p:clrMapOvr>
    <a:masterClrMapping/>
  </p:clrMapOvr>
  <p:transition advTm="33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873" name="Object 2">
            <a:extLst>
              <a:ext uri="{FF2B5EF4-FFF2-40B4-BE49-F238E27FC236}">
                <a16:creationId xmlns:a16="http://schemas.microsoft.com/office/drawing/2014/main" id="{F6DC89D3-C259-3743-90BA-1C09743990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67238" y="2574925"/>
          <a:ext cx="1304925" cy="1341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6554" name="Photo Editor Photo" r:id="rId3" imgW="679450" imgH="698500" progId="">
                  <p:embed/>
                </p:oleObj>
              </mc:Choice>
              <mc:Fallback>
                <p:oleObj name="Photo Editor Photo" r:id="rId3" imgW="679450" imgH="698500" progId="">
                  <p:embed/>
                  <p:pic>
                    <p:nvPicPr>
                      <p:cNvPr id="79873" name="Object 2">
                        <a:extLst>
                          <a:ext uri="{FF2B5EF4-FFF2-40B4-BE49-F238E27FC236}">
                            <a16:creationId xmlns:a16="http://schemas.microsoft.com/office/drawing/2014/main" id="{F6DC89D3-C259-3743-90BA-1C09743990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7238" y="2574925"/>
                        <a:ext cx="1304925" cy="1341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74" name="Text Box 3">
            <a:extLst>
              <a:ext uri="{FF2B5EF4-FFF2-40B4-BE49-F238E27FC236}">
                <a16:creationId xmlns:a16="http://schemas.microsoft.com/office/drawing/2014/main" id="{F20A773A-024B-5448-AB58-8B6B3EE27A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4525" y="5451475"/>
            <a:ext cx="793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2000</a:t>
            </a:r>
          </a:p>
        </p:txBody>
      </p:sp>
      <p:sp>
        <p:nvSpPr>
          <p:cNvPr id="79875" name="Text Box 4">
            <a:extLst>
              <a:ext uri="{FF2B5EF4-FFF2-40B4-BE49-F238E27FC236}">
                <a16:creationId xmlns:a16="http://schemas.microsoft.com/office/drawing/2014/main" id="{14D13E5E-9D52-8E41-A122-49EA02598D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8488" y="5084763"/>
            <a:ext cx="1196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iteration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02C9DE-CADE-DF48-87C9-50CBDF50F79F}"/>
              </a:ext>
            </a:extLst>
          </p:cNvPr>
          <p:cNvSpPr txBox="1"/>
          <p:nvPr/>
        </p:nvSpPr>
        <p:spPr>
          <a:xfrm>
            <a:off x="5429256" y="6525000"/>
            <a:ext cx="3571868" cy="253916"/>
          </a:xfrm>
          <a:prstGeom prst="rect">
            <a:avLst/>
          </a:prstGeom>
          <a:ln/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1050" dirty="0"/>
              <a:t>*</a:t>
            </a:r>
            <a:r>
              <a:rPr lang="en-US" sz="1050" dirty="0"/>
              <a:t>Adapted from slides by Chen </a:t>
            </a:r>
            <a:r>
              <a:rPr lang="en-US" sz="1050" dirty="0" err="1"/>
              <a:t>Kaeasar</a:t>
            </a:r>
            <a:r>
              <a:rPr lang="en-US" sz="1050" dirty="0"/>
              <a:t>, Ben-Gurion University</a:t>
            </a:r>
            <a:endParaRPr lang="he-IL" sz="1050" dirty="0"/>
          </a:p>
        </p:txBody>
      </p:sp>
    </p:spTree>
    <p:extLst>
      <p:ext uri="{BB962C8B-B14F-4D97-AF65-F5344CB8AC3E}">
        <p14:creationId xmlns:p14="http://schemas.microsoft.com/office/powerpoint/2010/main" val="2382355755"/>
      </p:ext>
    </p:extLst>
  </p:cSld>
  <p:clrMapOvr>
    <a:masterClrMapping/>
  </p:clrMapOvr>
  <p:transition advTm="33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897" name="Object 2">
            <a:extLst>
              <a:ext uri="{FF2B5EF4-FFF2-40B4-BE49-F238E27FC236}">
                <a16:creationId xmlns:a16="http://schemas.microsoft.com/office/drawing/2014/main" id="{117B3AD7-348A-FF4D-B422-B3DDEA7539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05338" y="2554288"/>
          <a:ext cx="1231900" cy="147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7578" name="Photo Editor Photo" r:id="rId3" imgW="641350" imgH="768350" progId="">
                  <p:embed/>
                </p:oleObj>
              </mc:Choice>
              <mc:Fallback>
                <p:oleObj name="Photo Editor Photo" r:id="rId3" imgW="641350" imgH="768350" progId="">
                  <p:embed/>
                  <p:pic>
                    <p:nvPicPr>
                      <p:cNvPr id="80897" name="Object 2">
                        <a:extLst>
                          <a:ext uri="{FF2B5EF4-FFF2-40B4-BE49-F238E27FC236}">
                            <a16:creationId xmlns:a16="http://schemas.microsoft.com/office/drawing/2014/main" id="{117B3AD7-348A-FF4D-B422-B3DDEA7539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5338" y="2554288"/>
                        <a:ext cx="1231900" cy="1476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898" name="Text Box 3">
            <a:extLst>
              <a:ext uri="{FF2B5EF4-FFF2-40B4-BE49-F238E27FC236}">
                <a16:creationId xmlns:a16="http://schemas.microsoft.com/office/drawing/2014/main" id="{6BE7ABE2-31B2-334F-84BA-2DD485B4BC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4525" y="5451475"/>
            <a:ext cx="793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4000</a:t>
            </a:r>
          </a:p>
        </p:txBody>
      </p:sp>
      <p:sp>
        <p:nvSpPr>
          <p:cNvPr id="80899" name="Text Box 4">
            <a:extLst>
              <a:ext uri="{FF2B5EF4-FFF2-40B4-BE49-F238E27FC236}">
                <a16:creationId xmlns:a16="http://schemas.microsoft.com/office/drawing/2014/main" id="{0359394A-B572-A84E-8ED8-9503CC3F45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8488" y="5084763"/>
            <a:ext cx="1196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iteration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BE639A-32D8-904A-9374-6B11482E5054}"/>
              </a:ext>
            </a:extLst>
          </p:cNvPr>
          <p:cNvSpPr txBox="1"/>
          <p:nvPr/>
        </p:nvSpPr>
        <p:spPr>
          <a:xfrm>
            <a:off x="5429256" y="6525000"/>
            <a:ext cx="3571868" cy="253916"/>
          </a:xfrm>
          <a:prstGeom prst="rect">
            <a:avLst/>
          </a:prstGeom>
          <a:ln/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1050" dirty="0"/>
              <a:t>*</a:t>
            </a:r>
            <a:r>
              <a:rPr lang="en-US" sz="1050" dirty="0"/>
              <a:t>Adapted from slides by Chen </a:t>
            </a:r>
            <a:r>
              <a:rPr lang="en-US" sz="1050" dirty="0" err="1"/>
              <a:t>Kaeasar</a:t>
            </a:r>
            <a:r>
              <a:rPr lang="en-US" sz="1050" dirty="0"/>
              <a:t>, Ben-Gurion University</a:t>
            </a:r>
            <a:endParaRPr lang="he-IL" sz="1050" dirty="0"/>
          </a:p>
        </p:txBody>
      </p:sp>
    </p:spTree>
    <p:extLst>
      <p:ext uri="{BB962C8B-B14F-4D97-AF65-F5344CB8AC3E}">
        <p14:creationId xmlns:p14="http://schemas.microsoft.com/office/powerpoint/2010/main" val="3732171011"/>
      </p:ext>
    </p:extLst>
  </p:cSld>
  <p:clrMapOvr>
    <a:masterClrMapping/>
  </p:clrMapOvr>
  <p:transition advTm="33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9" name="Text Box 3">
            <a:extLst>
              <a:ext uri="{FF2B5EF4-FFF2-40B4-BE49-F238E27FC236}">
                <a16:creationId xmlns:a16="http://schemas.microsoft.com/office/drawing/2014/main" id="{02FA6E90-F653-CC42-A373-434B7C450E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066800"/>
            <a:ext cx="8383588" cy="560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612000" indent="-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Tx/>
              <a:buAutoNum type="arabicPeriod"/>
              <a:defRPr/>
            </a:pPr>
            <a:endParaRPr lang="en-US" dirty="0">
              <a:latin typeface="+mn-lt"/>
              <a:cs typeface="+mn-cs"/>
            </a:endParaRPr>
          </a:p>
          <a:p>
            <a:pPr marL="612000" indent="-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Tx/>
              <a:buAutoNum type="arabicPeriod"/>
              <a:defRPr/>
            </a:pPr>
            <a:r>
              <a:rPr lang="en-US" dirty="0">
                <a:latin typeface="+mn-lt"/>
                <a:cs typeface="+mn-cs"/>
              </a:rPr>
              <a:t>Coordinates vector (</a:t>
            </a:r>
            <a:r>
              <a:rPr lang="en-US" u="sng" dirty="0">
                <a:latin typeface="+mn-lt"/>
                <a:cs typeface="+mn-cs"/>
              </a:rPr>
              <a:t>Cartesian</a:t>
            </a:r>
            <a:r>
              <a:rPr lang="en-US" dirty="0">
                <a:latin typeface="+mn-lt"/>
                <a:cs typeface="+mn-cs"/>
              </a:rPr>
              <a:t> or </a:t>
            </a:r>
            <a:r>
              <a:rPr lang="en-US" u="sng" dirty="0">
                <a:latin typeface="+mn-lt"/>
                <a:cs typeface="+mn-cs"/>
              </a:rPr>
              <a:t>Internal</a:t>
            </a:r>
            <a:r>
              <a:rPr lang="en-US" dirty="0">
                <a:latin typeface="+mn-lt"/>
                <a:cs typeface="+mn-cs"/>
              </a:rPr>
              <a:t> coordinates):</a:t>
            </a:r>
            <a:br>
              <a:rPr lang="en-US" dirty="0">
                <a:latin typeface="+mn-lt"/>
                <a:cs typeface="+mn-cs"/>
              </a:rPr>
            </a:br>
            <a:r>
              <a:rPr lang="en-US" dirty="0">
                <a:latin typeface="+mn-lt"/>
                <a:cs typeface="+mn-cs"/>
              </a:rPr>
              <a:t>	</a:t>
            </a:r>
            <a:r>
              <a:rPr lang="en-US" sz="2800" b="1" i="1" dirty="0"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x=(x</a:t>
            </a:r>
            <a:r>
              <a:rPr lang="en-US" sz="2800" b="1" i="1" baseline="-25000" dirty="0"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1</a:t>
            </a:r>
            <a:r>
              <a:rPr lang="en-US" sz="2800" b="1" i="1" dirty="0"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, x</a:t>
            </a:r>
            <a:r>
              <a:rPr lang="en-US" sz="2800" b="1" i="1" baseline="-25000" dirty="0"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2</a:t>
            </a:r>
            <a:r>
              <a:rPr lang="en-US" sz="2800" b="1" i="1" dirty="0"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,…,</a:t>
            </a:r>
            <a:r>
              <a:rPr lang="en-US" sz="2800" b="1" i="1" dirty="0" err="1"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x</a:t>
            </a:r>
            <a:r>
              <a:rPr lang="en-US" sz="2800" b="1" i="1" baseline="-25000" dirty="0" err="1"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n</a:t>
            </a:r>
            <a:r>
              <a:rPr lang="en-US" sz="2800" b="1" i="1" dirty="0"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)</a:t>
            </a:r>
            <a:r>
              <a:rPr lang="he-IL" sz="2800" b="1" i="1" dirty="0"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  </a:t>
            </a:r>
            <a:endParaRPr lang="he-IL" b="1" i="1" dirty="0"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  <a:p>
            <a:pPr marL="612000" indent="-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Tx/>
              <a:buAutoNum type="arabicPeriod"/>
              <a:defRPr/>
            </a:pPr>
            <a:r>
              <a:rPr lang="en-US" u="sng" dirty="0">
                <a:latin typeface="+mn-lt"/>
                <a:cs typeface="+mn-cs"/>
              </a:rPr>
              <a:t>Differentiable</a:t>
            </a:r>
            <a:r>
              <a:rPr lang="en-US" dirty="0">
                <a:latin typeface="+mn-lt"/>
                <a:cs typeface="+mn-cs"/>
              </a:rPr>
              <a:t> energy function:</a:t>
            </a:r>
            <a:br>
              <a:rPr lang="en-US" dirty="0">
                <a:latin typeface="+mn-lt"/>
                <a:cs typeface="+mn-cs"/>
              </a:rPr>
            </a:br>
            <a:r>
              <a:rPr lang="en-US" sz="2800" dirty="0">
                <a:latin typeface="+mn-lt"/>
                <a:cs typeface="+mn-cs"/>
              </a:rPr>
              <a:t>	</a:t>
            </a:r>
            <a:r>
              <a:rPr lang="en-US" sz="2800" b="1" i="1" dirty="0">
                <a:latin typeface="Cambria Math" panose="02040503050406030204" pitchFamily="18" charset="0"/>
                <a:ea typeface="Cambria Math" panose="02040503050406030204" pitchFamily="18" charset="0"/>
                <a:cs typeface="+mn-cs"/>
              </a:rPr>
              <a:t>E(X)</a:t>
            </a:r>
            <a:endParaRPr lang="he-IL" b="1" i="1" dirty="0"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  <a:p>
            <a:pPr marL="612000" indent="-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Tx/>
              <a:buAutoNum type="arabicPeriod"/>
              <a:defRPr/>
            </a:pPr>
            <a:r>
              <a:rPr lang="en-US" u="sng" dirty="0">
                <a:latin typeface="+mn-lt"/>
                <a:cs typeface="+mn-cs"/>
              </a:rPr>
              <a:t>Gradient</a:t>
            </a:r>
            <a:r>
              <a:rPr lang="en-US" dirty="0">
                <a:latin typeface="+mn-lt"/>
                <a:cs typeface="+mn-cs"/>
              </a:rPr>
              <a:t> vector:</a:t>
            </a:r>
            <a:endParaRPr lang="he-IL" dirty="0">
              <a:latin typeface="+mn-lt"/>
              <a:cs typeface="+mn-cs"/>
            </a:endParaRP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e-IL" dirty="0">
                <a:latin typeface="+mn-lt"/>
                <a:cs typeface="+mn-cs"/>
              </a:rPr>
              <a:t>                                                                          </a:t>
            </a:r>
            <a:endParaRPr lang="en-US" dirty="0">
              <a:latin typeface="+mn-lt"/>
              <a:cs typeface="+mn-cs"/>
            </a:endParaRP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e-IL" dirty="0">
              <a:latin typeface="+mn-lt"/>
              <a:cs typeface="+mn-cs"/>
            </a:endParaRP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e-IL" dirty="0">
              <a:latin typeface="+mn-lt"/>
              <a:cs typeface="+mn-cs"/>
            </a:endParaRP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e-IL" dirty="0">
              <a:latin typeface="+mn-lt"/>
              <a:cs typeface="+mn-cs"/>
            </a:endParaRP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e-IL" dirty="0">
              <a:latin typeface="+mn-lt"/>
              <a:cs typeface="+mn-cs"/>
            </a:endParaRP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e-IL" dirty="0">
              <a:latin typeface="+mn-lt"/>
              <a:cs typeface="+mn-cs"/>
            </a:endParaRP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endParaRPr lang="en-US" dirty="0">
              <a:latin typeface="+mn-lt"/>
              <a:cs typeface="+mn-cs"/>
            </a:endParaRPr>
          </a:p>
        </p:txBody>
      </p:sp>
      <p:graphicFrame>
        <p:nvGraphicFramePr>
          <p:cNvPr id="41986" name="Object 2">
            <a:extLst>
              <a:ext uri="{FF2B5EF4-FFF2-40B4-BE49-F238E27FC236}">
                <a16:creationId xmlns:a16="http://schemas.microsoft.com/office/drawing/2014/main" id="{6998EA88-9709-814D-A5DD-78DD077C40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0125" y="4572000"/>
          <a:ext cx="4286250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8666" name="Equation" r:id="rId3" imgW="54419500" imgH="12001500" progId="Equation.3">
                  <p:embed/>
                </p:oleObj>
              </mc:Choice>
              <mc:Fallback>
                <p:oleObj name="Equation" r:id="rId3" imgW="54419500" imgH="12001500" progId="Equation.3">
                  <p:embed/>
                  <p:pic>
                    <p:nvPicPr>
                      <p:cNvPr id="41986" name="Object 2">
                        <a:extLst>
                          <a:ext uri="{FF2B5EF4-FFF2-40B4-BE49-F238E27FC236}">
                            <a16:creationId xmlns:a16="http://schemas.microsoft.com/office/drawing/2014/main" id="{6998EA88-9709-814D-A5DD-78DD077C40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25" y="4572000"/>
                        <a:ext cx="4286250" cy="80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84ED8FC-AFF5-164E-B781-0E27E780CB1C}"/>
              </a:ext>
            </a:extLst>
          </p:cNvPr>
          <p:cNvSpPr txBox="1"/>
          <p:nvPr/>
        </p:nvSpPr>
        <p:spPr>
          <a:xfrm>
            <a:off x="5105400" y="6525000"/>
            <a:ext cx="3895724" cy="253916"/>
          </a:xfrm>
          <a:prstGeom prst="rect">
            <a:avLst/>
          </a:prstGeom>
          <a:ln/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1050" dirty="0"/>
              <a:t>*</a:t>
            </a:r>
            <a:r>
              <a:rPr lang="en-US" sz="1050" dirty="0"/>
              <a:t>Adapted from slides by Chen </a:t>
            </a:r>
            <a:r>
              <a:rPr lang="en-US" sz="1050" dirty="0" err="1"/>
              <a:t>Kaeasar</a:t>
            </a:r>
            <a:r>
              <a:rPr lang="en-US" sz="1050" dirty="0"/>
              <a:t>, Ben-Gurion University</a:t>
            </a:r>
            <a:endParaRPr lang="he-IL" sz="1050" dirty="0"/>
          </a:p>
        </p:txBody>
      </p:sp>
      <p:grpSp>
        <p:nvGrpSpPr>
          <p:cNvPr id="41990" name="Group 70">
            <a:extLst>
              <a:ext uri="{FF2B5EF4-FFF2-40B4-BE49-F238E27FC236}">
                <a16:creationId xmlns:a16="http://schemas.microsoft.com/office/drawing/2014/main" id="{E85FD3DD-CFB1-F74D-9A5F-BDD820650A97}"/>
              </a:ext>
            </a:extLst>
          </p:cNvPr>
          <p:cNvGrpSpPr>
            <a:grpSpLocks/>
          </p:cNvGrpSpPr>
          <p:nvPr/>
        </p:nvGrpSpPr>
        <p:grpSpPr bwMode="auto">
          <a:xfrm>
            <a:off x="5643563" y="2643188"/>
            <a:ext cx="2500312" cy="2428875"/>
            <a:chOff x="6643702" y="4202983"/>
            <a:chExt cx="2143140" cy="2012099"/>
          </a:xfrm>
        </p:grpSpPr>
        <p:pic>
          <p:nvPicPr>
            <p:cNvPr id="41992" name="Picture 11">
              <a:extLst>
                <a:ext uri="{FF2B5EF4-FFF2-40B4-BE49-F238E27FC236}">
                  <a16:creationId xmlns:a16="http://schemas.microsoft.com/office/drawing/2014/main" id="{C4A027D6-9297-6D4C-929E-2033C72164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3702" y="4202983"/>
              <a:ext cx="2143140" cy="2012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FE671D4-59B3-DD46-8059-E8A3BDEA32A5}"/>
                </a:ext>
              </a:extLst>
            </p:cNvPr>
            <p:cNvCxnSpPr/>
            <p:nvPr/>
          </p:nvCxnSpPr>
          <p:spPr>
            <a:xfrm rot="5400000">
              <a:off x="7964309" y="4468263"/>
              <a:ext cx="236718" cy="6123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FFCAD61-DC51-E54E-A399-B7F31DD15325}"/>
                </a:ext>
              </a:extLst>
            </p:cNvPr>
            <p:cNvCxnSpPr/>
            <p:nvPr/>
          </p:nvCxnSpPr>
          <p:spPr>
            <a:xfrm rot="16200000" flipH="1">
              <a:off x="7494516" y="4684912"/>
              <a:ext cx="216991" cy="8164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BDA7B64-C5CC-0046-8BB1-6E8714B22635}"/>
                </a:ext>
              </a:extLst>
            </p:cNvPr>
            <p:cNvCxnSpPr/>
            <p:nvPr/>
          </p:nvCxnSpPr>
          <p:spPr>
            <a:xfrm rot="16200000" flipH="1">
              <a:off x="7424778" y="5107675"/>
              <a:ext cx="197265" cy="4490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72C089E-D9D0-3749-B425-EA44946FC15B}"/>
                </a:ext>
              </a:extLst>
            </p:cNvPr>
            <p:cNvCxnSpPr/>
            <p:nvPr/>
          </p:nvCxnSpPr>
          <p:spPr>
            <a:xfrm rot="5400000">
              <a:off x="7961922" y="5060391"/>
              <a:ext cx="177538" cy="11974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19A0E2F-5D11-D14D-BF3B-3FEA7F7EDAAC}"/>
                </a:ext>
              </a:extLst>
            </p:cNvPr>
            <p:cNvCxnSpPr/>
            <p:nvPr/>
          </p:nvCxnSpPr>
          <p:spPr>
            <a:xfrm rot="5400000">
              <a:off x="7695086" y="4477588"/>
              <a:ext cx="209101" cy="1496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95FEAD6-24C1-A94D-9A69-CFB3BAF26B35}"/>
                </a:ext>
              </a:extLst>
            </p:cNvPr>
            <p:cNvCxnSpPr/>
            <p:nvPr/>
          </p:nvCxnSpPr>
          <p:spPr>
            <a:xfrm rot="16200000" flipH="1">
              <a:off x="7121720" y="4595254"/>
              <a:ext cx="180169" cy="13471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75C2E3B-72B4-2940-BA32-D406A6664E05}"/>
                </a:ext>
              </a:extLst>
            </p:cNvPr>
            <p:cNvCxnSpPr/>
            <p:nvPr/>
          </p:nvCxnSpPr>
          <p:spPr>
            <a:xfrm rot="5400000">
              <a:off x="7928948" y="4679109"/>
              <a:ext cx="198580" cy="7483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B109E9A5-3892-7C48-BC19-1F498CCE2F86}"/>
                </a:ext>
              </a:extLst>
            </p:cNvPr>
            <p:cNvCxnSpPr/>
            <p:nvPr/>
          </p:nvCxnSpPr>
          <p:spPr>
            <a:xfrm rot="16200000" flipH="1">
              <a:off x="7697625" y="4706324"/>
              <a:ext cx="198580" cy="2041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79502FCB-5A87-414C-A6BD-638AEE4B20D5}"/>
                </a:ext>
              </a:extLst>
            </p:cNvPr>
            <p:cNvCxnSpPr/>
            <p:nvPr/>
          </p:nvCxnSpPr>
          <p:spPr>
            <a:xfrm rot="16200000" flipH="1">
              <a:off x="7626093" y="5030878"/>
              <a:ext cx="153867" cy="367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547586A-9856-9B4B-93F5-98569FE22773}"/>
                </a:ext>
              </a:extLst>
            </p:cNvPr>
            <p:cNvCxnSpPr/>
            <p:nvPr/>
          </p:nvCxnSpPr>
          <p:spPr>
            <a:xfrm rot="5400000">
              <a:off x="7222729" y="4977731"/>
              <a:ext cx="159126" cy="2993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DF93AC3B-727E-9646-913A-503E0FE874E2}"/>
                </a:ext>
              </a:extLst>
            </p:cNvPr>
            <p:cNvCxnSpPr/>
            <p:nvPr/>
          </p:nvCxnSpPr>
          <p:spPr>
            <a:xfrm rot="10800000" flipV="1">
              <a:off x="8144580" y="4976260"/>
              <a:ext cx="172812" cy="7890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3CC17CBC-3A81-5A4F-910E-BEFB41DD342D}"/>
                </a:ext>
              </a:extLst>
            </p:cNvPr>
            <p:cNvCxnSpPr/>
            <p:nvPr/>
          </p:nvCxnSpPr>
          <p:spPr>
            <a:xfrm rot="5400000">
              <a:off x="7341523" y="4997731"/>
              <a:ext cx="182798" cy="1360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0D888C83-8C51-2945-AEBE-AA489D2DD2C8}"/>
                </a:ext>
              </a:extLst>
            </p:cNvPr>
            <p:cNvCxnSpPr/>
            <p:nvPr/>
          </p:nvCxnSpPr>
          <p:spPr>
            <a:xfrm rot="5400000">
              <a:off x="8333969" y="4763788"/>
              <a:ext cx="210416" cy="16192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C4E718F3-4960-284D-9B96-B61819113F56}"/>
                </a:ext>
              </a:extLst>
            </p:cNvPr>
            <p:cNvCxnSpPr/>
            <p:nvPr/>
          </p:nvCxnSpPr>
          <p:spPr>
            <a:xfrm rot="5400000">
              <a:off x="7786389" y="4995100"/>
              <a:ext cx="177538" cy="1360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8178E197-595A-2740-ADA6-77C9BDC86238}"/>
                </a:ext>
              </a:extLst>
            </p:cNvPr>
            <p:cNvCxnSpPr/>
            <p:nvPr/>
          </p:nvCxnSpPr>
          <p:spPr>
            <a:xfrm rot="5400000">
              <a:off x="7656438" y="5239257"/>
              <a:ext cx="177539" cy="136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0657F427-5665-3D4C-8A41-DE1CE5D8C905}"/>
                </a:ext>
              </a:extLst>
            </p:cNvPr>
            <p:cNvCxnSpPr/>
            <p:nvPr/>
          </p:nvCxnSpPr>
          <p:spPr>
            <a:xfrm rot="16200000" flipH="1">
              <a:off x="7588178" y="5423869"/>
              <a:ext cx="203841" cy="108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A5FDB6BF-419F-634E-8E92-C84719D3692C}"/>
                </a:ext>
              </a:extLst>
            </p:cNvPr>
            <p:cNvCxnSpPr/>
            <p:nvPr/>
          </p:nvCxnSpPr>
          <p:spPr>
            <a:xfrm rot="16200000" flipH="1">
              <a:off x="7398837" y="4463729"/>
              <a:ext cx="231457" cy="5715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34AA77CE-8357-4F45-A85D-51C6E62AB0A6}"/>
                </a:ext>
              </a:extLst>
            </p:cNvPr>
            <p:cNvCxnSpPr/>
            <p:nvPr/>
          </p:nvCxnSpPr>
          <p:spPr>
            <a:xfrm rot="16200000" flipH="1">
              <a:off x="6952944" y="4732517"/>
              <a:ext cx="177539" cy="18369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36" name="Title 1">
            <a:extLst>
              <a:ext uri="{FF2B5EF4-FFF2-40B4-BE49-F238E27FC236}">
                <a16:creationId xmlns:a16="http://schemas.microsoft.com/office/drawing/2014/main" id="{D96126BC-D2A7-6748-B206-8D1830E26AB8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 rtl="1" eaLnBrk="1" fontAlgn="auto" hangingPunct="1">
              <a:spcAft>
                <a:spcPts val="0"/>
              </a:spcAft>
              <a:defRPr/>
            </a:pPr>
            <a:r>
              <a:rPr lang="en-US" sz="4400" dirty="0">
                <a:latin typeface="+mj-lt"/>
                <a:ea typeface="+mj-ea"/>
                <a:cs typeface="+mj-cs"/>
              </a:rPr>
              <a:t>Gradient Descent – </a:t>
            </a:r>
            <a:br>
              <a:rPr lang="en-US" sz="4400" dirty="0">
                <a:latin typeface="+mj-lt"/>
                <a:ea typeface="+mj-ea"/>
                <a:cs typeface="+mj-cs"/>
              </a:rPr>
            </a:br>
            <a:r>
              <a:rPr lang="en-US" sz="4400" dirty="0">
                <a:latin typeface="+mj-lt"/>
                <a:ea typeface="+mj-ea"/>
                <a:cs typeface="+mj-cs"/>
              </a:rPr>
              <a:t>System Description</a:t>
            </a:r>
            <a:endParaRPr lang="he-IL" sz="4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05049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21" name="Object 2">
            <a:extLst>
              <a:ext uri="{FF2B5EF4-FFF2-40B4-BE49-F238E27FC236}">
                <a16:creationId xmlns:a16="http://schemas.microsoft.com/office/drawing/2014/main" id="{E0271521-4987-A74C-B5AA-CA16B6E077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05338" y="2554288"/>
          <a:ext cx="1255712" cy="147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8602" name="Photo Editor Photo" r:id="rId3" imgW="654050" imgH="768350" progId="">
                  <p:embed/>
                </p:oleObj>
              </mc:Choice>
              <mc:Fallback>
                <p:oleObj name="Photo Editor Photo" r:id="rId3" imgW="654050" imgH="768350" progId="">
                  <p:embed/>
                  <p:pic>
                    <p:nvPicPr>
                      <p:cNvPr id="81921" name="Object 2">
                        <a:extLst>
                          <a:ext uri="{FF2B5EF4-FFF2-40B4-BE49-F238E27FC236}">
                            <a16:creationId xmlns:a16="http://schemas.microsoft.com/office/drawing/2014/main" id="{E0271521-4987-A74C-B5AA-CA16B6E077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5338" y="2554288"/>
                        <a:ext cx="1255712" cy="1476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22" name="Text Box 3">
            <a:extLst>
              <a:ext uri="{FF2B5EF4-FFF2-40B4-BE49-F238E27FC236}">
                <a16:creationId xmlns:a16="http://schemas.microsoft.com/office/drawing/2014/main" id="{96CDF98D-E6C5-6549-9774-7AB82B043F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4525" y="5451475"/>
            <a:ext cx="793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7000</a:t>
            </a:r>
          </a:p>
        </p:txBody>
      </p:sp>
      <p:sp>
        <p:nvSpPr>
          <p:cNvPr id="81923" name="Text Box 4">
            <a:extLst>
              <a:ext uri="{FF2B5EF4-FFF2-40B4-BE49-F238E27FC236}">
                <a16:creationId xmlns:a16="http://schemas.microsoft.com/office/drawing/2014/main" id="{1E2910E3-6FDC-834C-ABB5-ADC3E90B91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8488" y="5084763"/>
            <a:ext cx="1196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iteration</a:t>
            </a:r>
          </a:p>
        </p:txBody>
      </p:sp>
      <p:sp>
        <p:nvSpPr>
          <p:cNvPr id="297989" name="Text Box 5">
            <a:extLst>
              <a:ext uri="{FF2B5EF4-FFF2-40B4-BE49-F238E27FC236}">
                <a16:creationId xmlns:a16="http://schemas.microsoft.com/office/drawing/2014/main" id="{23B4C1A6-C62A-AE4E-BB27-678BEAE2D7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5025" y="5143500"/>
            <a:ext cx="3933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This time succeeded, in many cases not.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4AE463-B806-324E-AE0B-9DF2EB44A3C9}"/>
              </a:ext>
            </a:extLst>
          </p:cNvPr>
          <p:cNvSpPr txBox="1"/>
          <p:nvPr/>
        </p:nvSpPr>
        <p:spPr>
          <a:xfrm>
            <a:off x="5429256" y="6525000"/>
            <a:ext cx="3571868" cy="253916"/>
          </a:xfrm>
          <a:prstGeom prst="rect">
            <a:avLst/>
          </a:prstGeom>
          <a:ln/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1050" dirty="0"/>
              <a:t>*</a:t>
            </a:r>
            <a:r>
              <a:rPr lang="en-US" sz="1050" dirty="0"/>
              <a:t>Adapted from slides by Chen </a:t>
            </a:r>
            <a:r>
              <a:rPr lang="en-US" sz="1050" dirty="0" err="1"/>
              <a:t>Kaeasar</a:t>
            </a:r>
            <a:r>
              <a:rPr lang="en-US" sz="1050" dirty="0"/>
              <a:t>, Ben-Gurion University</a:t>
            </a:r>
            <a:endParaRPr lang="he-IL" sz="1050" dirty="0"/>
          </a:p>
        </p:txBody>
      </p:sp>
    </p:spTree>
    <p:extLst>
      <p:ext uri="{BB962C8B-B14F-4D97-AF65-F5344CB8AC3E}">
        <p14:creationId xmlns:p14="http://schemas.microsoft.com/office/powerpoint/2010/main" val="271150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7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7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98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ext Box 2">
            <a:extLst>
              <a:ext uri="{FF2B5EF4-FFF2-40B4-BE49-F238E27FC236}">
                <a16:creationId xmlns:a16="http://schemas.microsoft.com/office/drawing/2014/main" id="{F48C78B0-DF63-4B49-953F-F38683C8D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113" y="422275"/>
            <a:ext cx="41259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What kind of paths do we want?</a:t>
            </a:r>
          </a:p>
        </p:txBody>
      </p:sp>
      <p:sp>
        <p:nvSpPr>
          <p:cNvPr id="82946" name="Freeform 3">
            <a:extLst>
              <a:ext uri="{FF2B5EF4-FFF2-40B4-BE49-F238E27FC236}">
                <a16:creationId xmlns:a16="http://schemas.microsoft.com/office/drawing/2014/main" id="{F4A456C9-63EE-6D49-AF65-F4CD844D649D}"/>
              </a:ext>
            </a:extLst>
          </p:cNvPr>
          <p:cNvSpPr>
            <a:spLocks/>
          </p:cNvSpPr>
          <p:nvPr/>
        </p:nvSpPr>
        <p:spPr bwMode="auto">
          <a:xfrm>
            <a:off x="419100" y="1093788"/>
            <a:ext cx="8424863" cy="4918075"/>
          </a:xfrm>
          <a:custGeom>
            <a:avLst/>
            <a:gdLst>
              <a:gd name="T0" fmla="*/ 0 w 5307"/>
              <a:gd name="T1" fmla="*/ 2147483646 h 3098"/>
              <a:gd name="T2" fmla="*/ 2147483646 w 5307"/>
              <a:gd name="T3" fmla="*/ 2147483646 h 3098"/>
              <a:gd name="T4" fmla="*/ 2147483646 w 5307"/>
              <a:gd name="T5" fmla="*/ 2147483646 h 3098"/>
              <a:gd name="T6" fmla="*/ 2147483646 w 5307"/>
              <a:gd name="T7" fmla="*/ 2147483646 h 3098"/>
              <a:gd name="T8" fmla="*/ 2147483646 w 5307"/>
              <a:gd name="T9" fmla="*/ 2147483646 h 3098"/>
              <a:gd name="T10" fmla="*/ 2147483646 w 5307"/>
              <a:gd name="T11" fmla="*/ 2147483646 h 3098"/>
              <a:gd name="T12" fmla="*/ 2147483646 w 5307"/>
              <a:gd name="T13" fmla="*/ 2147483646 h 3098"/>
              <a:gd name="T14" fmla="*/ 2147483646 w 5307"/>
              <a:gd name="T15" fmla="*/ 2147483646 h 3098"/>
              <a:gd name="T16" fmla="*/ 2147483646 w 5307"/>
              <a:gd name="T17" fmla="*/ 2147483646 h 3098"/>
              <a:gd name="T18" fmla="*/ 2147483646 w 5307"/>
              <a:gd name="T19" fmla="*/ 2147483646 h 3098"/>
              <a:gd name="T20" fmla="*/ 2147483646 w 5307"/>
              <a:gd name="T21" fmla="*/ 2147483646 h 3098"/>
              <a:gd name="T22" fmla="*/ 2147483646 w 5307"/>
              <a:gd name="T23" fmla="*/ 2147483646 h 3098"/>
              <a:gd name="T24" fmla="*/ 2147483646 w 5307"/>
              <a:gd name="T25" fmla="*/ 2147483646 h 3098"/>
              <a:gd name="T26" fmla="*/ 2147483646 w 5307"/>
              <a:gd name="T27" fmla="*/ 2147483646 h 3098"/>
              <a:gd name="T28" fmla="*/ 2147483646 w 5307"/>
              <a:gd name="T29" fmla="*/ 2147483646 h 3098"/>
              <a:gd name="T30" fmla="*/ 2147483646 w 5307"/>
              <a:gd name="T31" fmla="*/ 2147483646 h 3098"/>
              <a:gd name="T32" fmla="*/ 2147483646 w 5307"/>
              <a:gd name="T33" fmla="*/ 2147483646 h 3098"/>
              <a:gd name="T34" fmla="*/ 2147483646 w 5307"/>
              <a:gd name="T35" fmla="*/ 2147483646 h 3098"/>
              <a:gd name="T36" fmla="*/ 2147483646 w 5307"/>
              <a:gd name="T37" fmla="*/ 2147483646 h 3098"/>
              <a:gd name="T38" fmla="*/ 2147483646 w 5307"/>
              <a:gd name="T39" fmla="*/ 2147483646 h 3098"/>
              <a:gd name="T40" fmla="*/ 2147483646 w 5307"/>
              <a:gd name="T41" fmla="*/ 2147483646 h 3098"/>
              <a:gd name="T42" fmla="*/ 2147483646 w 5307"/>
              <a:gd name="T43" fmla="*/ 2147483646 h 3098"/>
              <a:gd name="T44" fmla="*/ 2147483646 w 5307"/>
              <a:gd name="T45" fmla="*/ 2147483646 h 3098"/>
              <a:gd name="T46" fmla="*/ 2147483646 w 5307"/>
              <a:gd name="T47" fmla="*/ 2147483646 h 3098"/>
              <a:gd name="T48" fmla="*/ 2147483646 w 5307"/>
              <a:gd name="T49" fmla="*/ 2147483646 h 3098"/>
              <a:gd name="T50" fmla="*/ 2147483646 w 5307"/>
              <a:gd name="T51" fmla="*/ 2147483646 h 3098"/>
              <a:gd name="T52" fmla="*/ 2147483646 w 5307"/>
              <a:gd name="T53" fmla="*/ 2147483646 h 3098"/>
              <a:gd name="T54" fmla="*/ 2147483646 w 5307"/>
              <a:gd name="T55" fmla="*/ 2147483646 h 3098"/>
              <a:gd name="T56" fmla="*/ 2147483646 w 5307"/>
              <a:gd name="T57" fmla="*/ 2147483646 h 3098"/>
              <a:gd name="T58" fmla="*/ 2147483646 w 5307"/>
              <a:gd name="T59" fmla="*/ 2147483646 h 3098"/>
              <a:gd name="T60" fmla="*/ 2147483646 w 5307"/>
              <a:gd name="T61" fmla="*/ 2147483646 h 3098"/>
              <a:gd name="T62" fmla="*/ 2147483646 w 5307"/>
              <a:gd name="T63" fmla="*/ 2147483646 h 3098"/>
              <a:gd name="T64" fmla="*/ 2147483646 w 5307"/>
              <a:gd name="T65" fmla="*/ 2147483646 h 3098"/>
              <a:gd name="T66" fmla="*/ 2147483646 w 5307"/>
              <a:gd name="T67" fmla="*/ 2147483646 h 3098"/>
              <a:gd name="T68" fmla="*/ 2147483646 w 5307"/>
              <a:gd name="T69" fmla="*/ 2147483646 h 3098"/>
              <a:gd name="T70" fmla="*/ 2147483646 w 5307"/>
              <a:gd name="T71" fmla="*/ 2147483646 h 3098"/>
              <a:gd name="T72" fmla="*/ 2147483646 w 5307"/>
              <a:gd name="T73" fmla="*/ 0 h 309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5307"/>
              <a:gd name="T112" fmla="*/ 0 h 3098"/>
              <a:gd name="T113" fmla="*/ 5307 w 5307"/>
              <a:gd name="T114" fmla="*/ 3098 h 309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5307" h="3098">
                <a:moveTo>
                  <a:pt x="0" y="284"/>
                </a:moveTo>
                <a:cubicBezTo>
                  <a:pt x="36" y="423"/>
                  <a:pt x="156" y="1012"/>
                  <a:pt x="216" y="1135"/>
                </a:cubicBezTo>
                <a:cubicBezTo>
                  <a:pt x="276" y="1258"/>
                  <a:pt x="308" y="1043"/>
                  <a:pt x="358" y="1021"/>
                </a:cubicBezTo>
                <a:cubicBezTo>
                  <a:pt x="408" y="999"/>
                  <a:pt x="473" y="1031"/>
                  <a:pt x="513" y="1002"/>
                </a:cubicBezTo>
                <a:cubicBezTo>
                  <a:pt x="553" y="973"/>
                  <a:pt x="562" y="809"/>
                  <a:pt x="600" y="847"/>
                </a:cubicBezTo>
                <a:cubicBezTo>
                  <a:pt x="638" y="885"/>
                  <a:pt x="722" y="1149"/>
                  <a:pt x="744" y="1231"/>
                </a:cubicBezTo>
                <a:cubicBezTo>
                  <a:pt x="766" y="1313"/>
                  <a:pt x="714" y="1315"/>
                  <a:pt x="733" y="1341"/>
                </a:cubicBezTo>
                <a:cubicBezTo>
                  <a:pt x="752" y="1367"/>
                  <a:pt x="860" y="1304"/>
                  <a:pt x="861" y="1386"/>
                </a:cubicBezTo>
                <a:cubicBezTo>
                  <a:pt x="862" y="1468"/>
                  <a:pt x="693" y="1741"/>
                  <a:pt x="737" y="1832"/>
                </a:cubicBezTo>
                <a:cubicBezTo>
                  <a:pt x="781" y="1923"/>
                  <a:pt x="1021" y="1891"/>
                  <a:pt x="1126" y="1935"/>
                </a:cubicBezTo>
                <a:cubicBezTo>
                  <a:pt x="1231" y="1979"/>
                  <a:pt x="1281" y="2168"/>
                  <a:pt x="1368" y="2095"/>
                </a:cubicBezTo>
                <a:cubicBezTo>
                  <a:pt x="1455" y="2022"/>
                  <a:pt x="1567" y="1614"/>
                  <a:pt x="1647" y="1496"/>
                </a:cubicBezTo>
                <a:cubicBezTo>
                  <a:pt x="1727" y="1378"/>
                  <a:pt x="1779" y="1484"/>
                  <a:pt x="1848" y="1386"/>
                </a:cubicBezTo>
                <a:cubicBezTo>
                  <a:pt x="1917" y="1288"/>
                  <a:pt x="2011" y="969"/>
                  <a:pt x="2058" y="911"/>
                </a:cubicBezTo>
                <a:cubicBezTo>
                  <a:pt x="2105" y="853"/>
                  <a:pt x="2108" y="996"/>
                  <a:pt x="2131" y="1039"/>
                </a:cubicBezTo>
                <a:cubicBezTo>
                  <a:pt x="2154" y="1082"/>
                  <a:pt x="2172" y="1118"/>
                  <a:pt x="2195" y="1167"/>
                </a:cubicBezTo>
                <a:cubicBezTo>
                  <a:pt x="2218" y="1216"/>
                  <a:pt x="2239" y="1289"/>
                  <a:pt x="2269" y="1332"/>
                </a:cubicBezTo>
                <a:cubicBezTo>
                  <a:pt x="2299" y="1375"/>
                  <a:pt x="2342" y="1379"/>
                  <a:pt x="2378" y="1423"/>
                </a:cubicBezTo>
                <a:cubicBezTo>
                  <a:pt x="2414" y="1467"/>
                  <a:pt x="2439" y="1551"/>
                  <a:pt x="2488" y="1597"/>
                </a:cubicBezTo>
                <a:cubicBezTo>
                  <a:pt x="2537" y="1643"/>
                  <a:pt x="2594" y="1590"/>
                  <a:pt x="2671" y="1697"/>
                </a:cubicBezTo>
                <a:cubicBezTo>
                  <a:pt x="2748" y="1804"/>
                  <a:pt x="2876" y="2158"/>
                  <a:pt x="2952" y="2239"/>
                </a:cubicBezTo>
                <a:cubicBezTo>
                  <a:pt x="3028" y="2320"/>
                  <a:pt x="3087" y="2231"/>
                  <a:pt x="3128" y="2182"/>
                </a:cubicBezTo>
                <a:cubicBezTo>
                  <a:pt x="3169" y="2133"/>
                  <a:pt x="3158" y="1987"/>
                  <a:pt x="3201" y="1944"/>
                </a:cubicBezTo>
                <a:cubicBezTo>
                  <a:pt x="3244" y="1901"/>
                  <a:pt x="3349" y="1975"/>
                  <a:pt x="3384" y="1926"/>
                </a:cubicBezTo>
                <a:cubicBezTo>
                  <a:pt x="3419" y="1877"/>
                  <a:pt x="3387" y="1701"/>
                  <a:pt x="3411" y="1652"/>
                </a:cubicBezTo>
                <a:cubicBezTo>
                  <a:pt x="3435" y="1603"/>
                  <a:pt x="3492" y="1676"/>
                  <a:pt x="3530" y="1633"/>
                </a:cubicBezTo>
                <a:cubicBezTo>
                  <a:pt x="3568" y="1590"/>
                  <a:pt x="3591" y="1429"/>
                  <a:pt x="3640" y="1396"/>
                </a:cubicBezTo>
                <a:cubicBezTo>
                  <a:pt x="3689" y="1363"/>
                  <a:pt x="3764" y="1448"/>
                  <a:pt x="3825" y="1436"/>
                </a:cubicBezTo>
                <a:cubicBezTo>
                  <a:pt x="3886" y="1424"/>
                  <a:pt x="3930" y="1323"/>
                  <a:pt x="4006" y="1322"/>
                </a:cubicBezTo>
                <a:cubicBezTo>
                  <a:pt x="4082" y="1321"/>
                  <a:pt x="4240" y="1399"/>
                  <a:pt x="4280" y="1432"/>
                </a:cubicBezTo>
                <a:cubicBezTo>
                  <a:pt x="4320" y="1465"/>
                  <a:pt x="4224" y="1461"/>
                  <a:pt x="4248" y="1519"/>
                </a:cubicBezTo>
                <a:cubicBezTo>
                  <a:pt x="4272" y="1577"/>
                  <a:pt x="4390" y="1700"/>
                  <a:pt x="4426" y="1780"/>
                </a:cubicBezTo>
                <a:cubicBezTo>
                  <a:pt x="4462" y="1860"/>
                  <a:pt x="4436" y="1963"/>
                  <a:pt x="4463" y="1999"/>
                </a:cubicBezTo>
                <a:cubicBezTo>
                  <a:pt x="4490" y="2035"/>
                  <a:pt x="4568" y="1935"/>
                  <a:pt x="4591" y="1999"/>
                </a:cubicBezTo>
                <a:cubicBezTo>
                  <a:pt x="4614" y="2063"/>
                  <a:pt x="4561" y="2266"/>
                  <a:pt x="4600" y="2383"/>
                </a:cubicBezTo>
                <a:cubicBezTo>
                  <a:pt x="4639" y="2500"/>
                  <a:pt x="4708" y="3098"/>
                  <a:pt x="4826" y="2701"/>
                </a:cubicBezTo>
                <a:cubicBezTo>
                  <a:pt x="4944" y="2304"/>
                  <a:pt x="5207" y="563"/>
                  <a:pt x="5307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L"/>
          </a:p>
        </p:txBody>
      </p:sp>
      <p:grpSp>
        <p:nvGrpSpPr>
          <p:cNvPr id="82947" name="Group 4">
            <a:extLst>
              <a:ext uri="{FF2B5EF4-FFF2-40B4-BE49-F238E27FC236}">
                <a16:creationId xmlns:a16="http://schemas.microsoft.com/office/drawing/2014/main" id="{216E19F6-C1ED-6A42-9539-6E9ED614337C}"/>
              </a:ext>
            </a:extLst>
          </p:cNvPr>
          <p:cNvGrpSpPr>
            <a:grpSpLocks/>
          </p:cNvGrpSpPr>
          <p:nvPr/>
        </p:nvGrpSpPr>
        <p:grpSpPr bwMode="auto">
          <a:xfrm rot="3752929">
            <a:off x="3708400" y="2692400"/>
            <a:ext cx="679450" cy="323850"/>
            <a:chOff x="672" y="3321"/>
            <a:chExt cx="987" cy="471"/>
          </a:xfrm>
        </p:grpSpPr>
        <p:sp>
          <p:nvSpPr>
            <p:cNvPr id="82952" name="Freeform 5">
              <a:extLst>
                <a:ext uri="{FF2B5EF4-FFF2-40B4-BE49-F238E27FC236}">
                  <a16:creationId xmlns:a16="http://schemas.microsoft.com/office/drawing/2014/main" id="{D6C2C293-136D-F144-BC11-896342E66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" y="3321"/>
              <a:ext cx="987" cy="327"/>
            </a:xfrm>
            <a:custGeom>
              <a:avLst/>
              <a:gdLst>
                <a:gd name="T0" fmla="*/ 483 w 987"/>
                <a:gd name="T1" fmla="*/ 36 h 327"/>
                <a:gd name="T2" fmla="*/ 987 w 987"/>
                <a:gd name="T3" fmla="*/ 48 h 327"/>
                <a:gd name="T4" fmla="*/ 672 w 987"/>
                <a:gd name="T5" fmla="*/ 327 h 327"/>
                <a:gd name="T6" fmla="*/ 192 w 987"/>
                <a:gd name="T7" fmla="*/ 327 h 327"/>
                <a:gd name="T8" fmla="*/ 0 w 987"/>
                <a:gd name="T9" fmla="*/ 39 h 327"/>
                <a:gd name="T10" fmla="*/ 384 w 987"/>
                <a:gd name="T11" fmla="*/ 39 h 327"/>
                <a:gd name="T12" fmla="*/ 480 w 987"/>
                <a:gd name="T13" fmla="*/ 39 h 3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7"/>
                <a:gd name="T22" fmla="*/ 0 h 327"/>
                <a:gd name="T23" fmla="*/ 987 w 987"/>
                <a:gd name="T24" fmla="*/ 327 h 32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7" h="327">
                  <a:moveTo>
                    <a:pt x="483" y="36"/>
                  </a:moveTo>
                  <a:cubicBezTo>
                    <a:pt x="696" y="11"/>
                    <a:pt x="956" y="0"/>
                    <a:pt x="987" y="48"/>
                  </a:cubicBezTo>
                  <a:lnTo>
                    <a:pt x="672" y="327"/>
                  </a:lnTo>
                  <a:lnTo>
                    <a:pt x="192" y="327"/>
                  </a:lnTo>
                  <a:lnTo>
                    <a:pt x="0" y="39"/>
                  </a:lnTo>
                  <a:lnTo>
                    <a:pt x="384" y="39"/>
                  </a:lnTo>
                  <a:lnTo>
                    <a:pt x="480" y="39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82953" name="Oval 6">
              <a:extLst>
                <a:ext uri="{FF2B5EF4-FFF2-40B4-BE49-F238E27FC236}">
                  <a16:creationId xmlns:a16="http://schemas.microsoft.com/office/drawing/2014/main" id="{22BA603A-4A38-9644-B489-C8876CB9BE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3600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en-IL" sz="1800"/>
            </a:p>
          </p:txBody>
        </p:sp>
        <p:sp>
          <p:nvSpPr>
            <p:cNvPr id="82954" name="Oval 7">
              <a:extLst>
                <a:ext uri="{FF2B5EF4-FFF2-40B4-BE49-F238E27FC236}">
                  <a16:creationId xmlns:a16="http://schemas.microsoft.com/office/drawing/2014/main" id="{8B723C96-6623-0A4D-9A05-08D205BE14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00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en-IL" sz="1800"/>
            </a:p>
          </p:txBody>
        </p:sp>
      </p:grpSp>
      <p:sp>
        <p:nvSpPr>
          <p:cNvPr id="82948" name="Text Box 8">
            <a:extLst>
              <a:ext uri="{FF2B5EF4-FFF2-40B4-BE49-F238E27FC236}">
                <a16:creationId xmlns:a16="http://schemas.microsoft.com/office/drawing/2014/main" id="{C5A37F7B-65BA-CE4A-95BC-B38C15791E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562600"/>
            <a:ext cx="4189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The path to the global minimum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821E10-1D2C-7B40-B896-9F9DF589AC10}"/>
              </a:ext>
            </a:extLst>
          </p:cNvPr>
          <p:cNvSpPr txBox="1"/>
          <p:nvPr/>
        </p:nvSpPr>
        <p:spPr>
          <a:xfrm>
            <a:off x="5429256" y="6525000"/>
            <a:ext cx="3571868" cy="253916"/>
          </a:xfrm>
          <a:prstGeom prst="rect">
            <a:avLst/>
          </a:prstGeom>
          <a:ln/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1050" dirty="0"/>
              <a:t>*</a:t>
            </a:r>
            <a:r>
              <a:rPr lang="en-US" sz="1050" dirty="0"/>
              <a:t>Adapted from slides by Chen </a:t>
            </a:r>
            <a:r>
              <a:rPr lang="en-US" sz="1050" dirty="0" err="1"/>
              <a:t>Kaeasar</a:t>
            </a:r>
            <a:r>
              <a:rPr lang="en-US" sz="1050" dirty="0"/>
              <a:t>, Ben-Gurion University</a:t>
            </a:r>
            <a:endParaRPr lang="he-IL" sz="1050" dirty="0"/>
          </a:p>
        </p:txBody>
      </p:sp>
    </p:spTree>
    <p:extLst>
      <p:ext uri="{BB962C8B-B14F-4D97-AF65-F5344CB8AC3E}">
        <p14:creationId xmlns:p14="http://schemas.microsoft.com/office/powerpoint/2010/main" val="1533950764"/>
      </p:ext>
    </p:extLst>
  </p:cSld>
  <p:clrMapOvr>
    <a:masterClrMapping/>
  </p:clrMapOvr>
  <p:transition advTm="33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ext Box 2">
            <a:extLst>
              <a:ext uri="{FF2B5EF4-FFF2-40B4-BE49-F238E27FC236}">
                <a16:creationId xmlns:a16="http://schemas.microsoft.com/office/drawing/2014/main" id="{4DEB5959-23EB-4C46-8106-B484577C7B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113" y="422275"/>
            <a:ext cx="41259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What kind of paths do we want?</a:t>
            </a:r>
          </a:p>
        </p:txBody>
      </p:sp>
      <p:sp>
        <p:nvSpPr>
          <p:cNvPr id="83970" name="Freeform 3">
            <a:extLst>
              <a:ext uri="{FF2B5EF4-FFF2-40B4-BE49-F238E27FC236}">
                <a16:creationId xmlns:a16="http://schemas.microsoft.com/office/drawing/2014/main" id="{4B261246-F5AF-4D4F-A3C7-880EA19F4ECE}"/>
              </a:ext>
            </a:extLst>
          </p:cNvPr>
          <p:cNvSpPr>
            <a:spLocks/>
          </p:cNvSpPr>
          <p:nvPr/>
        </p:nvSpPr>
        <p:spPr bwMode="auto">
          <a:xfrm>
            <a:off x="419100" y="1093788"/>
            <a:ext cx="8424863" cy="4918075"/>
          </a:xfrm>
          <a:custGeom>
            <a:avLst/>
            <a:gdLst>
              <a:gd name="T0" fmla="*/ 0 w 5307"/>
              <a:gd name="T1" fmla="*/ 2147483646 h 3098"/>
              <a:gd name="T2" fmla="*/ 2147483646 w 5307"/>
              <a:gd name="T3" fmla="*/ 2147483646 h 3098"/>
              <a:gd name="T4" fmla="*/ 2147483646 w 5307"/>
              <a:gd name="T5" fmla="*/ 2147483646 h 3098"/>
              <a:gd name="T6" fmla="*/ 2147483646 w 5307"/>
              <a:gd name="T7" fmla="*/ 2147483646 h 3098"/>
              <a:gd name="T8" fmla="*/ 2147483646 w 5307"/>
              <a:gd name="T9" fmla="*/ 2147483646 h 3098"/>
              <a:gd name="T10" fmla="*/ 2147483646 w 5307"/>
              <a:gd name="T11" fmla="*/ 2147483646 h 3098"/>
              <a:gd name="T12" fmla="*/ 2147483646 w 5307"/>
              <a:gd name="T13" fmla="*/ 2147483646 h 3098"/>
              <a:gd name="T14" fmla="*/ 2147483646 w 5307"/>
              <a:gd name="T15" fmla="*/ 2147483646 h 3098"/>
              <a:gd name="T16" fmla="*/ 2147483646 w 5307"/>
              <a:gd name="T17" fmla="*/ 2147483646 h 3098"/>
              <a:gd name="T18" fmla="*/ 2147483646 w 5307"/>
              <a:gd name="T19" fmla="*/ 2147483646 h 3098"/>
              <a:gd name="T20" fmla="*/ 2147483646 w 5307"/>
              <a:gd name="T21" fmla="*/ 2147483646 h 3098"/>
              <a:gd name="T22" fmla="*/ 2147483646 w 5307"/>
              <a:gd name="T23" fmla="*/ 2147483646 h 3098"/>
              <a:gd name="T24" fmla="*/ 2147483646 w 5307"/>
              <a:gd name="T25" fmla="*/ 2147483646 h 3098"/>
              <a:gd name="T26" fmla="*/ 2147483646 w 5307"/>
              <a:gd name="T27" fmla="*/ 2147483646 h 3098"/>
              <a:gd name="T28" fmla="*/ 2147483646 w 5307"/>
              <a:gd name="T29" fmla="*/ 2147483646 h 3098"/>
              <a:gd name="T30" fmla="*/ 2147483646 w 5307"/>
              <a:gd name="T31" fmla="*/ 2147483646 h 3098"/>
              <a:gd name="T32" fmla="*/ 2147483646 w 5307"/>
              <a:gd name="T33" fmla="*/ 2147483646 h 3098"/>
              <a:gd name="T34" fmla="*/ 2147483646 w 5307"/>
              <a:gd name="T35" fmla="*/ 2147483646 h 3098"/>
              <a:gd name="T36" fmla="*/ 2147483646 w 5307"/>
              <a:gd name="T37" fmla="*/ 2147483646 h 3098"/>
              <a:gd name="T38" fmla="*/ 2147483646 w 5307"/>
              <a:gd name="T39" fmla="*/ 2147483646 h 3098"/>
              <a:gd name="T40" fmla="*/ 2147483646 w 5307"/>
              <a:gd name="T41" fmla="*/ 2147483646 h 3098"/>
              <a:gd name="T42" fmla="*/ 2147483646 w 5307"/>
              <a:gd name="T43" fmla="*/ 2147483646 h 3098"/>
              <a:gd name="T44" fmla="*/ 2147483646 w 5307"/>
              <a:gd name="T45" fmla="*/ 2147483646 h 3098"/>
              <a:gd name="T46" fmla="*/ 2147483646 w 5307"/>
              <a:gd name="T47" fmla="*/ 2147483646 h 3098"/>
              <a:gd name="T48" fmla="*/ 2147483646 w 5307"/>
              <a:gd name="T49" fmla="*/ 2147483646 h 3098"/>
              <a:gd name="T50" fmla="*/ 2147483646 w 5307"/>
              <a:gd name="T51" fmla="*/ 2147483646 h 3098"/>
              <a:gd name="T52" fmla="*/ 2147483646 w 5307"/>
              <a:gd name="T53" fmla="*/ 2147483646 h 3098"/>
              <a:gd name="T54" fmla="*/ 2147483646 w 5307"/>
              <a:gd name="T55" fmla="*/ 2147483646 h 3098"/>
              <a:gd name="T56" fmla="*/ 2147483646 w 5307"/>
              <a:gd name="T57" fmla="*/ 2147483646 h 3098"/>
              <a:gd name="T58" fmla="*/ 2147483646 w 5307"/>
              <a:gd name="T59" fmla="*/ 2147483646 h 3098"/>
              <a:gd name="T60" fmla="*/ 2147483646 w 5307"/>
              <a:gd name="T61" fmla="*/ 2147483646 h 3098"/>
              <a:gd name="T62" fmla="*/ 2147483646 w 5307"/>
              <a:gd name="T63" fmla="*/ 2147483646 h 3098"/>
              <a:gd name="T64" fmla="*/ 2147483646 w 5307"/>
              <a:gd name="T65" fmla="*/ 2147483646 h 3098"/>
              <a:gd name="T66" fmla="*/ 2147483646 w 5307"/>
              <a:gd name="T67" fmla="*/ 2147483646 h 3098"/>
              <a:gd name="T68" fmla="*/ 2147483646 w 5307"/>
              <a:gd name="T69" fmla="*/ 2147483646 h 3098"/>
              <a:gd name="T70" fmla="*/ 2147483646 w 5307"/>
              <a:gd name="T71" fmla="*/ 2147483646 h 3098"/>
              <a:gd name="T72" fmla="*/ 2147483646 w 5307"/>
              <a:gd name="T73" fmla="*/ 0 h 309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5307"/>
              <a:gd name="T112" fmla="*/ 0 h 3098"/>
              <a:gd name="T113" fmla="*/ 5307 w 5307"/>
              <a:gd name="T114" fmla="*/ 3098 h 309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5307" h="3098">
                <a:moveTo>
                  <a:pt x="0" y="284"/>
                </a:moveTo>
                <a:cubicBezTo>
                  <a:pt x="36" y="423"/>
                  <a:pt x="156" y="1012"/>
                  <a:pt x="216" y="1135"/>
                </a:cubicBezTo>
                <a:cubicBezTo>
                  <a:pt x="276" y="1258"/>
                  <a:pt x="308" y="1043"/>
                  <a:pt x="358" y="1021"/>
                </a:cubicBezTo>
                <a:cubicBezTo>
                  <a:pt x="408" y="999"/>
                  <a:pt x="473" y="1031"/>
                  <a:pt x="513" y="1002"/>
                </a:cubicBezTo>
                <a:cubicBezTo>
                  <a:pt x="553" y="973"/>
                  <a:pt x="562" y="809"/>
                  <a:pt x="600" y="847"/>
                </a:cubicBezTo>
                <a:cubicBezTo>
                  <a:pt x="638" y="885"/>
                  <a:pt x="722" y="1149"/>
                  <a:pt x="744" y="1231"/>
                </a:cubicBezTo>
                <a:cubicBezTo>
                  <a:pt x="766" y="1313"/>
                  <a:pt x="714" y="1315"/>
                  <a:pt x="733" y="1341"/>
                </a:cubicBezTo>
                <a:cubicBezTo>
                  <a:pt x="752" y="1367"/>
                  <a:pt x="860" y="1304"/>
                  <a:pt x="861" y="1386"/>
                </a:cubicBezTo>
                <a:cubicBezTo>
                  <a:pt x="862" y="1468"/>
                  <a:pt x="693" y="1741"/>
                  <a:pt x="737" y="1832"/>
                </a:cubicBezTo>
                <a:cubicBezTo>
                  <a:pt x="781" y="1923"/>
                  <a:pt x="1021" y="1891"/>
                  <a:pt x="1126" y="1935"/>
                </a:cubicBezTo>
                <a:cubicBezTo>
                  <a:pt x="1231" y="1979"/>
                  <a:pt x="1281" y="2168"/>
                  <a:pt x="1368" y="2095"/>
                </a:cubicBezTo>
                <a:cubicBezTo>
                  <a:pt x="1455" y="2022"/>
                  <a:pt x="1567" y="1614"/>
                  <a:pt x="1647" y="1496"/>
                </a:cubicBezTo>
                <a:cubicBezTo>
                  <a:pt x="1727" y="1378"/>
                  <a:pt x="1779" y="1484"/>
                  <a:pt x="1848" y="1386"/>
                </a:cubicBezTo>
                <a:cubicBezTo>
                  <a:pt x="1917" y="1288"/>
                  <a:pt x="2011" y="969"/>
                  <a:pt x="2058" y="911"/>
                </a:cubicBezTo>
                <a:cubicBezTo>
                  <a:pt x="2105" y="853"/>
                  <a:pt x="2108" y="996"/>
                  <a:pt x="2131" y="1039"/>
                </a:cubicBezTo>
                <a:cubicBezTo>
                  <a:pt x="2154" y="1082"/>
                  <a:pt x="2172" y="1118"/>
                  <a:pt x="2195" y="1167"/>
                </a:cubicBezTo>
                <a:cubicBezTo>
                  <a:pt x="2218" y="1216"/>
                  <a:pt x="2239" y="1289"/>
                  <a:pt x="2269" y="1332"/>
                </a:cubicBezTo>
                <a:cubicBezTo>
                  <a:pt x="2299" y="1375"/>
                  <a:pt x="2342" y="1379"/>
                  <a:pt x="2378" y="1423"/>
                </a:cubicBezTo>
                <a:cubicBezTo>
                  <a:pt x="2414" y="1467"/>
                  <a:pt x="2439" y="1551"/>
                  <a:pt x="2488" y="1597"/>
                </a:cubicBezTo>
                <a:cubicBezTo>
                  <a:pt x="2537" y="1643"/>
                  <a:pt x="2594" y="1590"/>
                  <a:pt x="2671" y="1697"/>
                </a:cubicBezTo>
                <a:cubicBezTo>
                  <a:pt x="2748" y="1804"/>
                  <a:pt x="2876" y="2158"/>
                  <a:pt x="2952" y="2239"/>
                </a:cubicBezTo>
                <a:cubicBezTo>
                  <a:pt x="3028" y="2320"/>
                  <a:pt x="3087" y="2231"/>
                  <a:pt x="3128" y="2182"/>
                </a:cubicBezTo>
                <a:cubicBezTo>
                  <a:pt x="3169" y="2133"/>
                  <a:pt x="3158" y="1987"/>
                  <a:pt x="3201" y="1944"/>
                </a:cubicBezTo>
                <a:cubicBezTo>
                  <a:pt x="3244" y="1901"/>
                  <a:pt x="3349" y="1975"/>
                  <a:pt x="3384" y="1926"/>
                </a:cubicBezTo>
                <a:cubicBezTo>
                  <a:pt x="3419" y="1877"/>
                  <a:pt x="3387" y="1701"/>
                  <a:pt x="3411" y="1652"/>
                </a:cubicBezTo>
                <a:cubicBezTo>
                  <a:pt x="3435" y="1603"/>
                  <a:pt x="3492" y="1676"/>
                  <a:pt x="3530" y="1633"/>
                </a:cubicBezTo>
                <a:cubicBezTo>
                  <a:pt x="3568" y="1590"/>
                  <a:pt x="3591" y="1429"/>
                  <a:pt x="3640" y="1396"/>
                </a:cubicBezTo>
                <a:cubicBezTo>
                  <a:pt x="3689" y="1363"/>
                  <a:pt x="3764" y="1448"/>
                  <a:pt x="3825" y="1436"/>
                </a:cubicBezTo>
                <a:cubicBezTo>
                  <a:pt x="3886" y="1424"/>
                  <a:pt x="3930" y="1323"/>
                  <a:pt x="4006" y="1322"/>
                </a:cubicBezTo>
                <a:cubicBezTo>
                  <a:pt x="4082" y="1321"/>
                  <a:pt x="4240" y="1399"/>
                  <a:pt x="4280" y="1432"/>
                </a:cubicBezTo>
                <a:cubicBezTo>
                  <a:pt x="4320" y="1465"/>
                  <a:pt x="4224" y="1461"/>
                  <a:pt x="4248" y="1519"/>
                </a:cubicBezTo>
                <a:cubicBezTo>
                  <a:pt x="4272" y="1577"/>
                  <a:pt x="4390" y="1700"/>
                  <a:pt x="4426" y="1780"/>
                </a:cubicBezTo>
                <a:cubicBezTo>
                  <a:pt x="4462" y="1860"/>
                  <a:pt x="4436" y="1963"/>
                  <a:pt x="4463" y="1999"/>
                </a:cubicBezTo>
                <a:cubicBezTo>
                  <a:pt x="4490" y="2035"/>
                  <a:pt x="4568" y="1935"/>
                  <a:pt x="4591" y="1999"/>
                </a:cubicBezTo>
                <a:cubicBezTo>
                  <a:pt x="4614" y="2063"/>
                  <a:pt x="4561" y="2266"/>
                  <a:pt x="4600" y="2383"/>
                </a:cubicBezTo>
                <a:cubicBezTo>
                  <a:pt x="4639" y="2500"/>
                  <a:pt x="4708" y="3098"/>
                  <a:pt x="4826" y="2701"/>
                </a:cubicBezTo>
                <a:cubicBezTo>
                  <a:pt x="4944" y="2304"/>
                  <a:pt x="5207" y="563"/>
                  <a:pt x="5307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L"/>
          </a:p>
        </p:txBody>
      </p:sp>
      <p:grpSp>
        <p:nvGrpSpPr>
          <p:cNvPr id="83971" name="Group 4">
            <a:extLst>
              <a:ext uri="{FF2B5EF4-FFF2-40B4-BE49-F238E27FC236}">
                <a16:creationId xmlns:a16="http://schemas.microsoft.com/office/drawing/2014/main" id="{743E7D6F-4144-D44F-9D73-C55E39231903}"/>
              </a:ext>
            </a:extLst>
          </p:cNvPr>
          <p:cNvGrpSpPr>
            <a:grpSpLocks/>
          </p:cNvGrpSpPr>
          <p:nvPr/>
        </p:nvGrpSpPr>
        <p:grpSpPr bwMode="auto">
          <a:xfrm rot="3752929">
            <a:off x="4100513" y="3286125"/>
            <a:ext cx="679450" cy="323850"/>
            <a:chOff x="672" y="3321"/>
            <a:chExt cx="987" cy="471"/>
          </a:xfrm>
        </p:grpSpPr>
        <p:sp>
          <p:nvSpPr>
            <p:cNvPr id="83976" name="Freeform 5">
              <a:extLst>
                <a:ext uri="{FF2B5EF4-FFF2-40B4-BE49-F238E27FC236}">
                  <a16:creationId xmlns:a16="http://schemas.microsoft.com/office/drawing/2014/main" id="{FEEA56F8-FE27-2C49-88A3-334659039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" y="3321"/>
              <a:ext cx="987" cy="327"/>
            </a:xfrm>
            <a:custGeom>
              <a:avLst/>
              <a:gdLst>
                <a:gd name="T0" fmla="*/ 483 w 987"/>
                <a:gd name="T1" fmla="*/ 36 h 327"/>
                <a:gd name="T2" fmla="*/ 987 w 987"/>
                <a:gd name="T3" fmla="*/ 48 h 327"/>
                <a:gd name="T4" fmla="*/ 672 w 987"/>
                <a:gd name="T5" fmla="*/ 327 h 327"/>
                <a:gd name="T6" fmla="*/ 192 w 987"/>
                <a:gd name="T7" fmla="*/ 327 h 327"/>
                <a:gd name="T8" fmla="*/ 0 w 987"/>
                <a:gd name="T9" fmla="*/ 39 h 327"/>
                <a:gd name="T10" fmla="*/ 384 w 987"/>
                <a:gd name="T11" fmla="*/ 39 h 327"/>
                <a:gd name="T12" fmla="*/ 480 w 987"/>
                <a:gd name="T13" fmla="*/ 39 h 3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7"/>
                <a:gd name="T22" fmla="*/ 0 h 327"/>
                <a:gd name="T23" fmla="*/ 987 w 987"/>
                <a:gd name="T24" fmla="*/ 327 h 32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7" h="327">
                  <a:moveTo>
                    <a:pt x="483" y="36"/>
                  </a:moveTo>
                  <a:cubicBezTo>
                    <a:pt x="696" y="11"/>
                    <a:pt x="956" y="0"/>
                    <a:pt x="987" y="48"/>
                  </a:cubicBezTo>
                  <a:lnTo>
                    <a:pt x="672" y="327"/>
                  </a:lnTo>
                  <a:lnTo>
                    <a:pt x="192" y="327"/>
                  </a:lnTo>
                  <a:lnTo>
                    <a:pt x="0" y="39"/>
                  </a:lnTo>
                  <a:lnTo>
                    <a:pt x="384" y="39"/>
                  </a:lnTo>
                  <a:lnTo>
                    <a:pt x="480" y="39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83977" name="Oval 6">
              <a:extLst>
                <a:ext uri="{FF2B5EF4-FFF2-40B4-BE49-F238E27FC236}">
                  <a16:creationId xmlns:a16="http://schemas.microsoft.com/office/drawing/2014/main" id="{4DA1E534-E292-4C44-991A-82ADACF8AB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3600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en-IL" sz="1800"/>
            </a:p>
          </p:txBody>
        </p:sp>
        <p:sp>
          <p:nvSpPr>
            <p:cNvPr id="83978" name="Oval 7">
              <a:extLst>
                <a:ext uri="{FF2B5EF4-FFF2-40B4-BE49-F238E27FC236}">
                  <a16:creationId xmlns:a16="http://schemas.microsoft.com/office/drawing/2014/main" id="{5249FEB7-FBA1-B145-BF84-38A4B3E365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00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en-IL" sz="1800"/>
            </a:p>
          </p:txBody>
        </p:sp>
      </p:grpSp>
      <p:sp>
        <p:nvSpPr>
          <p:cNvPr id="83972" name="Text Box 8">
            <a:extLst>
              <a:ext uri="{FF2B5EF4-FFF2-40B4-BE49-F238E27FC236}">
                <a16:creationId xmlns:a16="http://schemas.microsoft.com/office/drawing/2014/main" id="{0CC779DB-2C85-8D41-A02F-F7E0ECB56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562600"/>
            <a:ext cx="4189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The path to the global minimum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D4BA97-2B4A-2B41-88B3-5D64542DAF17}"/>
              </a:ext>
            </a:extLst>
          </p:cNvPr>
          <p:cNvSpPr txBox="1"/>
          <p:nvPr/>
        </p:nvSpPr>
        <p:spPr>
          <a:xfrm>
            <a:off x="5429256" y="6525000"/>
            <a:ext cx="3571868" cy="253916"/>
          </a:xfrm>
          <a:prstGeom prst="rect">
            <a:avLst/>
          </a:prstGeom>
          <a:ln/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1050" dirty="0"/>
              <a:t>*</a:t>
            </a:r>
            <a:r>
              <a:rPr lang="en-US" sz="1050" dirty="0"/>
              <a:t>Adapted from slides by Chen </a:t>
            </a:r>
            <a:r>
              <a:rPr lang="en-US" sz="1050" dirty="0" err="1"/>
              <a:t>Kaeasar</a:t>
            </a:r>
            <a:r>
              <a:rPr lang="en-US" sz="1050" dirty="0"/>
              <a:t>, Ben-Gurion University</a:t>
            </a:r>
            <a:endParaRPr lang="he-IL" sz="1050" dirty="0"/>
          </a:p>
        </p:txBody>
      </p:sp>
    </p:spTree>
    <p:extLst>
      <p:ext uri="{BB962C8B-B14F-4D97-AF65-F5344CB8AC3E}">
        <p14:creationId xmlns:p14="http://schemas.microsoft.com/office/powerpoint/2010/main" val="1209696161"/>
      </p:ext>
    </p:extLst>
  </p:cSld>
  <p:clrMapOvr>
    <a:masterClrMapping/>
  </p:clrMapOvr>
  <p:transition advTm="33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ext Box 2">
            <a:extLst>
              <a:ext uri="{FF2B5EF4-FFF2-40B4-BE49-F238E27FC236}">
                <a16:creationId xmlns:a16="http://schemas.microsoft.com/office/drawing/2014/main" id="{3B59FCE5-5696-434A-B41B-4B1B760155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113" y="422275"/>
            <a:ext cx="41259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What kind of paths do we want?</a:t>
            </a:r>
          </a:p>
        </p:txBody>
      </p:sp>
      <p:sp>
        <p:nvSpPr>
          <p:cNvPr id="84994" name="Freeform 3">
            <a:extLst>
              <a:ext uri="{FF2B5EF4-FFF2-40B4-BE49-F238E27FC236}">
                <a16:creationId xmlns:a16="http://schemas.microsoft.com/office/drawing/2014/main" id="{1A57AADB-C366-274F-9362-A807AFB765DC}"/>
              </a:ext>
            </a:extLst>
          </p:cNvPr>
          <p:cNvSpPr>
            <a:spLocks/>
          </p:cNvSpPr>
          <p:nvPr/>
        </p:nvSpPr>
        <p:spPr bwMode="auto">
          <a:xfrm>
            <a:off x="419100" y="1093788"/>
            <a:ext cx="8424863" cy="4918075"/>
          </a:xfrm>
          <a:custGeom>
            <a:avLst/>
            <a:gdLst>
              <a:gd name="T0" fmla="*/ 0 w 5307"/>
              <a:gd name="T1" fmla="*/ 2147483646 h 3098"/>
              <a:gd name="T2" fmla="*/ 2147483646 w 5307"/>
              <a:gd name="T3" fmla="*/ 2147483646 h 3098"/>
              <a:gd name="T4" fmla="*/ 2147483646 w 5307"/>
              <a:gd name="T5" fmla="*/ 2147483646 h 3098"/>
              <a:gd name="T6" fmla="*/ 2147483646 w 5307"/>
              <a:gd name="T7" fmla="*/ 2147483646 h 3098"/>
              <a:gd name="T8" fmla="*/ 2147483646 w 5307"/>
              <a:gd name="T9" fmla="*/ 2147483646 h 3098"/>
              <a:gd name="T10" fmla="*/ 2147483646 w 5307"/>
              <a:gd name="T11" fmla="*/ 2147483646 h 3098"/>
              <a:gd name="T12" fmla="*/ 2147483646 w 5307"/>
              <a:gd name="T13" fmla="*/ 2147483646 h 3098"/>
              <a:gd name="T14" fmla="*/ 2147483646 w 5307"/>
              <a:gd name="T15" fmla="*/ 2147483646 h 3098"/>
              <a:gd name="T16" fmla="*/ 2147483646 w 5307"/>
              <a:gd name="T17" fmla="*/ 2147483646 h 3098"/>
              <a:gd name="T18" fmla="*/ 2147483646 w 5307"/>
              <a:gd name="T19" fmla="*/ 2147483646 h 3098"/>
              <a:gd name="T20" fmla="*/ 2147483646 w 5307"/>
              <a:gd name="T21" fmla="*/ 2147483646 h 3098"/>
              <a:gd name="T22" fmla="*/ 2147483646 w 5307"/>
              <a:gd name="T23" fmla="*/ 2147483646 h 3098"/>
              <a:gd name="T24" fmla="*/ 2147483646 w 5307"/>
              <a:gd name="T25" fmla="*/ 2147483646 h 3098"/>
              <a:gd name="T26" fmla="*/ 2147483646 w 5307"/>
              <a:gd name="T27" fmla="*/ 2147483646 h 3098"/>
              <a:gd name="T28" fmla="*/ 2147483646 w 5307"/>
              <a:gd name="T29" fmla="*/ 2147483646 h 3098"/>
              <a:gd name="T30" fmla="*/ 2147483646 w 5307"/>
              <a:gd name="T31" fmla="*/ 2147483646 h 3098"/>
              <a:gd name="T32" fmla="*/ 2147483646 w 5307"/>
              <a:gd name="T33" fmla="*/ 2147483646 h 3098"/>
              <a:gd name="T34" fmla="*/ 2147483646 w 5307"/>
              <a:gd name="T35" fmla="*/ 2147483646 h 3098"/>
              <a:gd name="T36" fmla="*/ 2147483646 w 5307"/>
              <a:gd name="T37" fmla="*/ 2147483646 h 3098"/>
              <a:gd name="T38" fmla="*/ 2147483646 w 5307"/>
              <a:gd name="T39" fmla="*/ 2147483646 h 3098"/>
              <a:gd name="T40" fmla="*/ 2147483646 w 5307"/>
              <a:gd name="T41" fmla="*/ 2147483646 h 3098"/>
              <a:gd name="T42" fmla="*/ 2147483646 w 5307"/>
              <a:gd name="T43" fmla="*/ 2147483646 h 3098"/>
              <a:gd name="T44" fmla="*/ 2147483646 w 5307"/>
              <a:gd name="T45" fmla="*/ 2147483646 h 3098"/>
              <a:gd name="T46" fmla="*/ 2147483646 w 5307"/>
              <a:gd name="T47" fmla="*/ 2147483646 h 3098"/>
              <a:gd name="T48" fmla="*/ 2147483646 w 5307"/>
              <a:gd name="T49" fmla="*/ 2147483646 h 3098"/>
              <a:gd name="T50" fmla="*/ 2147483646 w 5307"/>
              <a:gd name="T51" fmla="*/ 2147483646 h 3098"/>
              <a:gd name="T52" fmla="*/ 2147483646 w 5307"/>
              <a:gd name="T53" fmla="*/ 2147483646 h 3098"/>
              <a:gd name="T54" fmla="*/ 2147483646 w 5307"/>
              <a:gd name="T55" fmla="*/ 2147483646 h 3098"/>
              <a:gd name="T56" fmla="*/ 2147483646 w 5307"/>
              <a:gd name="T57" fmla="*/ 2147483646 h 3098"/>
              <a:gd name="T58" fmla="*/ 2147483646 w 5307"/>
              <a:gd name="T59" fmla="*/ 2147483646 h 3098"/>
              <a:gd name="T60" fmla="*/ 2147483646 w 5307"/>
              <a:gd name="T61" fmla="*/ 2147483646 h 3098"/>
              <a:gd name="T62" fmla="*/ 2147483646 w 5307"/>
              <a:gd name="T63" fmla="*/ 2147483646 h 3098"/>
              <a:gd name="T64" fmla="*/ 2147483646 w 5307"/>
              <a:gd name="T65" fmla="*/ 2147483646 h 3098"/>
              <a:gd name="T66" fmla="*/ 2147483646 w 5307"/>
              <a:gd name="T67" fmla="*/ 2147483646 h 3098"/>
              <a:gd name="T68" fmla="*/ 2147483646 w 5307"/>
              <a:gd name="T69" fmla="*/ 2147483646 h 3098"/>
              <a:gd name="T70" fmla="*/ 2147483646 w 5307"/>
              <a:gd name="T71" fmla="*/ 2147483646 h 3098"/>
              <a:gd name="T72" fmla="*/ 2147483646 w 5307"/>
              <a:gd name="T73" fmla="*/ 0 h 309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5307"/>
              <a:gd name="T112" fmla="*/ 0 h 3098"/>
              <a:gd name="T113" fmla="*/ 5307 w 5307"/>
              <a:gd name="T114" fmla="*/ 3098 h 309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5307" h="3098">
                <a:moveTo>
                  <a:pt x="0" y="284"/>
                </a:moveTo>
                <a:cubicBezTo>
                  <a:pt x="36" y="423"/>
                  <a:pt x="156" y="1012"/>
                  <a:pt x="216" y="1135"/>
                </a:cubicBezTo>
                <a:cubicBezTo>
                  <a:pt x="276" y="1258"/>
                  <a:pt x="308" y="1043"/>
                  <a:pt x="358" y="1021"/>
                </a:cubicBezTo>
                <a:cubicBezTo>
                  <a:pt x="408" y="999"/>
                  <a:pt x="473" y="1031"/>
                  <a:pt x="513" y="1002"/>
                </a:cubicBezTo>
                <a:cubicBezTo>
                  <a:pt x="553" y="973"/>
                  <a:pt x="562" y="809"/>
                  <a:pt x="600" y="847"/>
                </a:cubicBezTo>
                <a:cubicBezTo>
                  <a:pt x="638" y="885"/>
                  <a:pt x="722" y="1149"/>
                  <a:pt x="744" y="1231"/>
                </a:cubicBezTo>
                <a:cubicBezTo>
                  <a:pt x="766" y="1313"/>
                  <a:pt x="714" y="1315"/>
                  <a:pt x="733" y="1341"/>
                </a:cubicBezTo>
                <a:cubicBezTo>
                  <a:pt x="752" y="1367"/>
                  <a:pt x="860" y="1304"/>
                  <a:pt x="861" y="1386"/>
                </a:cubicBezTo>
                <a:cubicBezTo>
                  <a:pt x="862" y="1468"/>
                  <a:pt x="693" y="1741"/>
                  <a:pt x="737" y="1832"/>
                </a:cubicBezTo>
                <a:cubicBezTo>
                  <a:pt x="781" y="1923"/>
                  <a:pt x="1021" y="1891"/>
                  <a:pt x="1126" y="1935"/>
                </a:cubicBezTo>
                <a:cubicBezTo>
                  <a:pt x="1231" y="1979"/>
                  <a:pt x="1281" y="2168"/>
                  <a:pt x="1368" y="2095"/>
                </a:cubicBezTo>
                <a:cubicBezTo>
                  <a:pt x="1455" y="2022"/>
                  <a:pt x="1567" y="1614"/>
                  <a:pt x="1647" y="1496"/>
                </a:cubicBezTo>
                <a:cubicBezTo>
                  <a:pt x="1727" y="1378"/>
                  <a:pt x="1779" y="1484"/>
                  <a:pt x="1848" y="1386"/>
                </a:cubicBezTo>
                <a:cubicBezTo>
                  <a:pt x="1917" y="1288"/>
                  <a:pt x="2011" y="969"/>
                  <a:pt x="2058" y="911"/>
                </a:cubicBezTo>
                <a:cubicBezTo>
                  <a:pt x="2105" y="853"/>
                  <a:pt x="2108" y="996"/>
                  <a:pt x="2131" y="1039"/>
                </a:cubicBezTo>
                <a:cubicBezTo>
                  <a:pt x="2154" y="1082"/>
                  <a:pt x="2172" y="1118"/>
                  <a:pt x="2195" y="1167"/>
                </a:cubicBezTo>
                <a:cubicBezTo>
                  <a:pt x="2218" y="1216"/>
                  <a:pt x="2239" y="1289"/>
                  <a:pt x="2269" y="1332"/>
                </a:cubicBezTo>
                <a:cubicBezTo>
                  <a:pt x="2299" y="1375"/>
                  <a:pt x="2342" y="1379"/>
                  <a:pt x="2378" y="1423"/>
                </a:cubicBezTo>
                <a:cubicBezTo>
                  <a:pt x="2414" y="1467"/>
                  <a:pt x="2439" y="1551"/>
                  <a:pt x="2488" y="1597"/>
                </a:cubicBezTo>
                <a:cubicBezTo>
                  <a:pt x="2537" y="1643"/>
                  <a:pt x="2594" y="1590"/>
                  <a:pt x="2671" y="1697"/>
                </a:cubicBezTo>
                <a:cubicBezTo>
                  <a:pt x="2748" y="1804"/>
                  <a:pt x="2876" y="2158"/>
                  <a:pt x="2952" y="2239"/>
                </a:cubicBezTo>
                <a:cubicBezTo>
                  <a:pt x="3028" y="2320"/>
                  <a:pt x="3087" y="2231"/>
                  <a:pt x="3128" y="2182"/>
                </a:cubicBezTo>
                <a:cubicBezTo>
                  <a:pt x="3169" y="2133"/>
                  <a:pt x="3158" y="1987"/>
                  <a:pt x="3201" y="1944"/>
                </a:cubicBezTo>
                <a:cubicBezTo>
                  <a:pt x="3244" y="1901"/>
                  <a:pt x="3349" y="1975"/>
                  <a:pt x="3384" y="1926"/>
                </a:cubicBezTo>
                <a:cubicBezTo>
                  <a:pt x="3419" y="1877"/>
                  <a:pt x="3387" y="1701"/>
                  <a:pt x="3411" y="1652"/>
                </a:cubicBezTo>
                <a:cubicBezTo>
                  <a:pt x="3435" y="1603"/>
                  <a:pt x="3492" y="1676"/>
                  <a:pt x="3530" y="1633"/>
                </a:cubicBezTo>
                <a:cubicBezTo>
                  <a:pt x="3568" y="1590"/>
                  <a:pt x="3591" y="1429"/>
                  <a:pt x="3640" y="1396"/>
                </a:cubicBezTo>
                <a:cubicBezTo>
                  <a:pt x="3689" y="1363"/>
                  <a:pt x="3764" y="1448"/>
                  <a:pt x="3825" y="1436"/>
                </a:cubicBezTo>
                <a:cubicBezTo>
                  <a:pt x="3886" y="1424"/>
                  <a:pt x="3930" y="1323"/>
                  <a:pt x="4006" y="1322"/>
                </a:cubicBezTo>
                <a:cubicBezTo>
                  <a:pt x="4082" y="1321"/>
                  <a:pt x="4240" y="1399"/>
                  <a:pt x="4280" y="1432"/>
                </a:cubicBezTo>
                <a:cubicBezTo>
                  <a:pt x="4320" y="1465"/>
                  <a:pt x="4224" y="1461"/>
                  <a:pt x="4248" y="1519"/>
                </a:cubicBezTo>
                <a:cubicBezTo>
                  <a:pt x="4272" y="1577"/>
                  <a:pt x="4390" y="1700"/>
                  <a:pt x="4426" y="1780"/>
                </a:cubicBezTo>
                <a:cubicBezTo>
                  <a:pt x="4462" y="1860"/>
                  <a:pt x="4436" y="1963"/>
                  <a:pt x="4463" y="1999"/>
                </a:cubicBezTo>
                <a:cubicBezTo>
                  <a:pt x="4490" y="2035"/>
                  <a:pt x="4568" y="1935"/>
                  <a:pt x="4591" y="1999"/>
                </a:cubicBezTo>
                <a:cubicBezTo>
                  <a:pt x="4614" y="2063"/>
                  <a:pt x="4561" y="2266"/>
                  <a:pt x="4600" y="2383"/>
                </a:cubicBezTo>
                <a:cubicBezTo>
                  <a:pt x="4639" y="2500"/>
                  <a:pt x="4708" y="3098"/>
                  <a:pt x="4826" y="2701"/>
                </a:cubicBezTo>
                <a:cubicBezTo>
                  <a:pt x="4944" y="2304"/>
                  <a:pt x="5207" y="563"/>
                  <a:pt x="5307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L"/>
          </a:p>
        </p:txBody>
      </p:sp>
      <p:grpSp>
        <p:nvGrpSpPr>
          <p:cNvPr id="84995" name="Group 4">
            <a:extLst>
              <a:ext uri="{FF2B5EF4-FFF2-40B4-BE49-F238E27FC236}">
                <a16:creationId xmlns:a16="http://schemas.microsoft.com/office/drawing/2014/main" id="{A08415FB-41A3-0B46-B8DA-E56E49DC77ED}"/>
              </a:ext>
            </a:extLst>
          </p:cNvPr>
          <p:cNvGrpSpPr>
            <a:grpSpLocks/>
          </p:cNvGrpSpPr>
          <p:nvPr/>
        </p:nvGrpSpPr>
        <p:grpSpPr bwMode="auto">
          <a:xfrm rot="3752929">
            <a:off x="4546600" y="3759200"/>
            <a:ext cx="679450" cy="323850"/>
            <a:chOff x="672" y="3321"/>
            <a:chExt cx="987" cy="471"/>
          </a:xfrm>
        </p:grpSpPr>
        <p:sp>
          <p:nvSpPr>
            <p:cNvPr id="85000" name="Freeform 5">
              <a:extLst>
                <a:ext uri="{FF2B5EF4-FFF2-40B4-BE49-F238E27FC236}">
                  <a16:creationId xmlns:a16="http://schemas.microsoft.com/office/drawing/2014/main" id="{89286D27-07F8-5B40-A7B8-30B943BA1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" y="3321"/>
              <a:ext cx="987" cy="327"/>
            </a:xfrm>
            <a:custGeom>
              <a:avLst/>
              <a:gdLst>
                <a:gd name="T0" fmla="*/ 483 w 987"/>
                <a:gd name="T1" fmla="*/ 36 h 327"/>
                <a:gd name="T2" fmla="*/ 987 w 987"/>
                <a:gd name="T3" fmla="*/ 48 h 327"/>
                <a:gd name="T4" fmla="*/ 672 w 987"/>
                <a:gd name="T5" fmla="*/ 327 h 327"/>
                <a:gd name="T6" fmla="*/ 192 w 987"/>
                <a:gd name="T7" fmla="*/ 327 h 327"/>
                <a:gd name="T8" fmla="*/ 0 w 987"/>
                <a:gd name="T9" fmla="*/ 39 h 327"/>
                <a:gd name="T10" fmla="*/ 384 w 987"/>
                <a:gd name="T11" fmla="*/ 39 h 327"/>
                <a:gd name="T12" fmla="*/ 480 w 987"/>
                <a:gd name="T13" fmla="*/ 39 h 3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7"/>
                <a:gd name="T22" fmla="*/ 0 h 327"/>
                <a:gd name="T23" fmla="*/ 987 w 987"/>
                <a:gd name="T24" fmla="*/ 327 h 32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7" h="327">
                  <a:moveTo>
                    <a:pt x="483" y="36"/>
                  </a:moveTo>
                  <a:cubicBezTo>
                    <a:pt x="696" y="11"/>
                    <a:pt x="956" y="0"/>
                    <a:pt x="987" y="48"/>
                  </a:cubicBezTo>
                  <a:lnTo>
                    <a:pt x="672" y="327"/>
                  </a:lnTo>
                  <a:lnTo>
                    <a:pt x="192" y="327"/>
                  </a:lnTo>
                  <a:lnTo>
                    <a:pt x="0" y="39"/>
                  </a:lnTo>
                  <a:lnTo>
                    <a:pt x="384" y="39"/>
                  </a:lnTo>
                  <a:lnTo>
                    <a:pt x="480" y="39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85001" name="Oval 6">
              <a:extLst>
                <a:ext uri="{FF2B5EF4-FFF2-40B4-BE49-F238E27FC236}">
                  <a16:creationId xmlns:a16="http://schemas.microsoft.com/office/drawing/2014/main" id="{8FCF2A33-14F5-714A-AC2F-3CAD0C67B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3600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en-IL" sz="1800"/>
            </a:p>
          </p:txBody>
        </p:sp>
        <p:sp>
          <p:nvSpPr>
            <p:cNvPr id="85002" name="Oval 7">
              <a:extLst>
                <a:ext uri="{FF2B5EF4-FFF2-40B4-BE49-F238E27FC236}">
                  <a16:creationId xmlns:a16="http://schemas.microsoft.com/office/drawing/2014/main" id="{A406B833-9270-B944-BCE3-95F7C5C14A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00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en-IL" sz="1800"/>
            </a:p>
          </p:txBody>
        </p:sp>
      </p:grpSp>
      <p:sp>
        <p:nvSpPr>
          <p:cNvPr id="84996" name="Text Box 8">
            <a:extLst>
              <a:ext uri="{FF2B5EF4-FFF2-40B4-BE49-F238E27FC236}">
                <a16:creationId xmlns:a16="http://schemas.microsoft.com/office/drawing/2014/main" id="{250165CC-B176-DD46-8CD8-6E80976376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562600"/>
            <a:ext cx="4189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The path to the global minimum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1BEEEF-7C92-2E42-B42D-0A6F69E25E9E}"/>
              </a:ext>
            </a:extLst>
          </p:cNvPr>
          <p:cNvSpPr txBox="1"/>
          <p:nvPr/>
        </p:nvSpPr>
        <p:spPr>
          <a:xfrm>
            <a:off x="5429256" y="6525000"/>
            <a:ext cx="3571868" cy="253916"/>
          </a:xfrm>
          <a:prstGeom prst="rect">
            <a:avLst/>
          </a:prstGeom>
          <a:ln/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1050" dirty="0"/>
              <a:t>*</a:t>
            </a:r>
            <a:r>
              <a:rPr lang="en-US" sz="1050" dirty="0"/>
              <a:t>Adapted from slides by Chen </a:t>
            </a:r>
            <a:r>
              <a:rPr lang="en-US" sz="1050" dirty="0" err="1"/>
              <a:t>Kaeasar</a:t>
            </a:r>
            <a:r>
              <a:rPr lang="en-US" sz="1050" dirty="0"/>
              <a:t>, Ben-Gurion University</a:t>
            </a:r>
            <a:endParaRPr lang="he-IL" sz="1050" dirty="0"/>
          </a:p>
        </p:txBody>
      </p:sp>
    </p:spTree>
    <p:extLst>
      <p:ext uri="{BB962C8B-B14F-4D97-AF65-F5344CB8AC3E}">
        <p14:creationId xmlns:p14="http://schemas.microsoft.com/office/powerpoint/2010/main" val="4044329599"/>
      </p:ext>
    </p:extLst>
  </p:cSld>
  <p:clrMapOvr>
    <a:masterClrMapping/>
  </p:clrMapOvr>
  <p:transition advTm="33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ext Box 2">
            <a:extLst>
              <a:ext uri="{FF2B5EF4-FFF2-40B4-BE49-F238E27FC236}">
                <a16:creationId xmlns:a16="http://schemas.microsoft.com/office/drawing/2014/main" id="{BC482B20-45A6-FB46-921B-8E54E08B67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113" y="422275"/>
            <a:ext cx="41259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What kind of paths do we want?</a:t>
            </a:r>
          </a:p>
        </p:txBody>
      </p:sp>
      <p:sp>
        <p:nvSpPr>
          <p:cNvPr id="86018" name="Freeform 3">
            <a:extLst>
              <a:ext uri="{FF2B5EF4-FFF2-40B4-BE49-F238E27FC236}">
                <a16:creationId xmlns:a16="http://schemas.microsoft.com/office/drawing/2014/main" id="{E3BDDBBD-EC35-6041-9CF7-5DC37047843F}"/>
              </a:ext>
            </a:extLst>
          </p:cNvPr>
          <p:cNvSpPr>
            <a:spLocks/>
          </p:cNvSpPr>
          <p:nvPr/>
        </p:nvSpPr>
        <p:spPr bwMode="auto">
          <a:xfrm>
            <a:off x="419100" y="1093788"/>
            <a:ext cx="8424863" cy="4918075"/>
          </a:xfrm>
          <a:custGeom>
            <a:avLst/>
            <a:gdLst>
              <a:gd name="T0" fmla="*/ 0 w 5307"/>
              <a:gd name="T1" fmla="*/ 2147483646 h 3098"/>
              <a:gd name="T2" fmla="*/ 2147483646 w 5307"/>
              <a:gd name="T3" fmla="*/ 2147483646 h 3098"/>
              <a:gd name="T4" fmla="*/ 2147483646 w 5307"/>
              <a:gd name="T5" fmla="*/ 2147483646 h 3098"/>
              <a:gd name="T6" fmla="*/ 2147483646 w 5307"/>
              <a:gd name="T7" fmla="*/ 2147483646 h 3098"/>
              <a:gd name="T8" fmla="*/ 2147483646 w 5307"/>
              <a:gd name="T9" fmla="*/ 2147483646 h 3098"/>
              <a:gd name="T10" fmla="*/ 2147483646 w 5307"/>
              <a:gd name="T11" fmla="*/ 2147483646 h 3098"/>
              <a:gd name="T12" fmla="*/ 2147483646 w 5307"/>
              <a:gd name="T13" fmla="*/ 2147483646 h 3098"/>
              <a:gd name="T14" fmla="*/ 2147483646 w 5307"/>
              <a:gd name="T15" fmla="*/ 2147483646 h 3098"/>
              <a:gd name="T16" fmla="*/ 2147483646 w 5307"/>
              <a:gd name="T17" fmla="*/ 2147483646 h 3098"/>
              <a:gd name="T18" fmla="*/ 2147483646 w 5307"/>
              <a:gd name="T19" fmla="*/ 2147483646 h 3098"/>
              <a:gd name="T20" fmla="*/ 2147483646 w 5307"/>
              <a:gd name="T21" fmla="*/ 2147483646 h 3098"/>
              <a:gd name="T22" fmla="*/ 2147483646 w 5307"/>
              <a:gd name="T23" fmla="*/ 2147483646 h 3098"/>
              <a:gd name="T24" fmla="*/ 2147483646 w 5307"/>
              <a:gd name="T25" fmla="*/ 2147483646 h 3098"/>
              <a:gd name="T26" fmla="*/ 2147483646 w 5307"/>
              <a:gd name="T27" fmla="*/ 2147483646 h 3098"/>
              <a:gd name="T28" fmla="*/ 2147483646 w 5307"/>
              <a:gd name="T29" fmla="*/ 2147483646 h 3098"/>
              <a:gd name="T30" fmla="*/ 2147483646 w 5307"/>
              <a:gd name="T31" fmla="*/ 2147483646 h 3098"/>
              <a:gd name="T32" fmla="*/ 2147483646 w 5307"/>
              <a:gd name="T33" fmla="*/ 2147483646 h 3098"/>
              <a:gd name="T34" fmla="*/ 2147483646 w 5307"/>
              <a:gd name="T35" fmla="*/ 2147483646 h 3098"/>
              <a:gd name="T36" fmla="*/ 2147483646 w 5307"/>
              <a:gd name="T37" fmla="*/ 2147483646 h 3098"/>
              <a:gd name="T38" fmla="*/ 2147483646 w 5307"/>
              <a:gd name="T39" fmla="*/ 2147483646 h 3098"/>
              <a:gd name="T40" fmla="*/ 2147483646 w 5307"/>
              <a:gd name="T41" fmla="*/ 2147483646 h 3098"/>
              <a:gd name="T42" fmla="*/ 2147483646 w 5307"/>
              <a:gd name="T43" fmla="*/ 2147483646 h 3098"/>
              <a:gd name="T44" fmla="*/ 2147483646 w 5307"/>
              <a:gd name="T45" fmla="*/ 2147483646 h 3098"/>
              <a:gd name="T46" fmla="*/ 2147483646 w 5307"/>
              <a:gd name="T47" fmla="*/ 2147483646 h 3098"/>
              <a:gd name="T48" fmla="*/ 2147483646 w 5307"/>
              <a:gd name="T49" fmla="*/ 2147483646 h 3098"/>
              <a:gd name="T50" fmla="*/ 2147483646 w 5307"/>
              <a:gd name="T51" fmla="*/ 2147483646 h 3098"/>
              <a:gd name="T52" fmla="*/ 2147483646 w 5307"/>
              <a:gd name="T53" fmla="*/ 2147483646 h 3098"/>
              <a:gd name="T54" fmla="*/ 2147483646 w 5307"/>
              <a:gd name="T55" fmla="*/ 2147483646 h 3098"/>
              <a:gd name="T56" fmla="*/ 2147483646 w 5307"/>
              <a:gd name="T57" fmla="*/ 2147483646 h 3098"/>
              <a:gd name="T58" fmla="*/ 2147483646 w 5307"/>
              <a:gd name="T59" fmla="*/ 2147483646 h 3098"/>
              <a:gd name="T60" fmla="*/ 2147483646 w 5307"/>
              <a:gd name="T61" fmla="*/ 2147483646 h 3098"/>
              <a:gd name="T62" fmla="*/ 2147483646 w 5307"/>
              <a:gd name="T63" fmla="*/ 2147483646 h 3098"/>
              <a:gd name="T64" fmla="*/ 2147483646 w 5307"/>
              <a:gd name="T65" fmla="*/ 2147483646 h 3098"/>
              <a:gd name="T66" fmla="*/ 2147483646 w 5307"/>
              <a:gd name="T67" fmla="*/ 2147483646 h 3098"/>
              <a:gd name="T68" fmla="*/ 2147483646 w 5307"/>
              <a:gd name="T69" fmla="*/ 2147483646 h 3098"/>
              <a:gd name="T70" fmla="*/ 2147483646 w 5307"/>
              <a:gd name="T71" fmla="*/ 2147483646 h 3098"/>
              <a:gd name="T72" fmla="*/ 2147483646 w 5307"/>
              <a:gd name="T73" fmla="*/ 0 h 309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5307"/>
              <a:gd name="T112" fmla="*/ 0 h 3098"/>
              <a:gd name="T113" fmla="*/ 5307 w 5307"/>
              <a:gd name="T114" fmla="*/ 3098 h 309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5307" h="3098">
                <a:moveTo>
                  <a:pt x="0" y="284"/>
                </a:moveTo>
                <a:cubicBezTo>
                  <a:pt x="36" y="423"/>
                  <a:pt x="156" y="1012"/>
                  <a:pt x="216" y="1135"/>
                </a:cubicBezTo>
                <a:cubicBezTo>
                  <a:pt x="276" y="1258"/>
                  <a:pt x="308" y="1043"/>
                  <a:pt x="358" y="1021"/>
                </a:cubicBezTo>
                <a:cubicBezTo>
                  <a:pt x="408" y="999"/>
                  <a:pt x="473" y="1031"/>
                  <a:pt x="513" y="1002"/>
                </a:cubicBezTo>
                <a:cubicBezTo>
                  <a:pt x="553" y="973"/>
                  <a:pt x="562" y="809"/>
                  <a:pt x="600" y="847"/>
                </a:cubicBezTo>
                <a:cubicBezTo>
                  <a:pt x="638" y="885"/>
                  <a:pt x="722" y="1149"/>
                  <a:pt x="744" y="1231"/>
                </a:cubicBezTo>
                <a:cubicBezTo>
                  <a:pt x="766" y="1313"/>
                  <a:pt x="714" y="1315"/>
                  <a:pt x="733" y="1341"/>
                </a:cubicBezTo>
                <a:cubicBezTo>
                  <a:pt x="752" y="1367"/>
                  <a:pt x="860" y="1304"/>
                  <a:pt x="861" y="1386"/>
                </a:cubicBezTo>
                <a:cubicBezTo>
                  <a:pt x="862" y="1468"/>
                  <a:pt x="693" y="1741"/>
                  <a:pt x="737" y="1832"/>
                </a:cubicBezTo>
                <a:cubicBezTo>
                  <a:pt x="781" y="1923"/>
                  <a:pt x="1021" y="1891"/>
                  <a:pt x="1126" y="1935"/>
                </a:cubicBezTo>
                <a:cubicBezTo>
                  <a:pt x="1231" y="1979"/>
                  <a:pt x="1281" y="2168"/>
                  <a:pt x="1368" y="2095"/>
                </a:cubicBezTo>
                <a:cubicBezTo>
                  <a:pt x="1455" y="2022"/>
                  <a:pt x="1567" y="1614"/>
                  <a:pt x="1647" y="1496"/>
                </a:cubicBezTo>
                <a:cubicBezTo>
                  <a:pt x="1727" y="1378"/>
                  <a:pt x="1779" y="1484"/>
                  <a:pt x="1848" y="1386"/>
                </a:cubicBezTo>
                <a:cubicBezTo>
                  <a:pt x="1917" y="1288"/>
                  <a:pt x="2011" y="969"/>
                  <a:pt x="2058" y="911"/>
                </a:cubicBezTo>
                <a:cubicBezTo>
                  <a:pt x="2105" y="853"/>
                  <a:pt x="2108" y="996"/>
                  <a:pt x="2131" y="1039"/>
                </a:cubicBezTo>
                <a:cubicBezTo>
                  <a:pt x="2154" y="1082"/>
                  <a:pt x="2172" y="1118"/>
                  <a:pt x="2195" y="1167"/>
                </a:cubicBezTo>
                <a:cubicBezTo>
                  <a:pt x="2218" y="1216"/>
                  <a:pt x="2239" y="1289"/>
                  <a:pt x="2269" y="1332"/>
                </a:cubicBezTo>
                <a:cubicBezTo>
                  <a:pt x="2299" y="1375"/>
                  <a:pt x="2342" y="1379"/>
                  <a:pt x="2378" y="1423"/>
                </a:cubicBezTo>
                <a:cubicBezTo>
                  <a:pt x="2414" y="1467"/>
                  <a:pt x="2439" y="1551"/>
                  <a:pt x="2488" y="1597"/>
                </a:cubicBezTo>
                <a:cubicBezTo>
                  <a:pt x="2537" y="1643"/>
                  <a:pt x="2594" y="1590"/>
                  <a:pt x="2671" y="1697"/>
                </a:cubicBezTo>
                <a:cubicBezTo>
                  <a:pt x="2748" y="1804"/>
                  <a:pt x="2876" y="2158"/>
                  <a:pt x="2952" y="2239"/>
                </a:cubicBezTo>
                <a:cubicBezTo>
                  <a:pt x="3028" y="2320"/>
                  <a:pt x="3087" y="2231"/>
                  <a:pt x="3128" y="2182"/>
                </a:cubicBezTo>
                <a:cubicBezTo>
                  <a:pt x="3169" y="2133"/>
                  <a:pt x="3158" y="1987"/>
                  <a:pt x="3201" y="1944"/>
                </a:cubicBezTo>
                <a:cubicBezTo>
                  <a:pt x="3244" y="1901"/>
                  <a:pt x="3349" y="1975"/>
                  <a:pt x="3384" y="1926"/>
                </a:cubicBezTo>
                <a:cubicBezTo>
                  <a:pt x="3419" y="1877"/>
                  <a:pt x="3387" y="1701"/>
                  <a:pt x="3411" y="1652"/>
                </a:cubicBezTo>
                <a:cubicBezTo>
                  <a:pt x="3435" y="1603"/>
                  <a:pt x="3492" y="1676"/>
                  <a:pt x="3530" y="1633"/>
                </a:cubicBezTo>
                <a:cubicBezTo>
                  <a:pt x="3568" y="1590"/>
                  <a:pt x="3591" y="1429"/>
                  <a:pt x="3640" y="1396"/>
                </a:cubicBezTo>
                <a:cubicBezTo>
                  <a:pt x="3689" y="1363"/>
                  <a:pt x="3764" y="1448"/>
                  <a:pt x="3825" y="1436"/>
                </a:cubicBezTo>
                <a:cubicBezTo>
                  <a:pt x="3886" y="1424"/>
                  <a:pt x="3930" y="1323"/>
                  <a:pt x="4006" y="1322"/>
                </a:cubicBezTo>
                <a:cubicBezTo>
                  <a:pt x="4082" y="1321"/>
                  <a:pt x="4240" y="1399"/>
                  <a:pt x="4280" y="1432"/>
                </a:cubicBezTo>
                <a:cubicBezTo>
                  <a:pt x="4320" y="1465"/>
                  <a:pt x="4224" y="1461"/>
                  <a:pt x="4248" y="1519"/>
                </a:cubicBezTo>
                <a:cubicBezTo>
                  <a:pt x="4272" y="1577"/>
                  <a:pt x="4390" y="1700"/>
                  <a:pt x="4426" y="1780"/>
                </a:cubicBezTo>
                <a:cubicBezTo>
                  <a:pt x="4462" y="1860"/>
                  <a:pt x="4436" y="1963"/>
                  <a:pt x="4463" y="1999"/>
                </a:cubicBezTo>
                <a:cubicBezTo>
                  <a:pt x="4490" y="2035"/>
                  <a:pt x="4568" y="1935"/>
                  <a:pt x="4591" y="1999"/>
                </a:cubicBezTo>
                <a:cubicBezTo>
                  <a:pt x="4614" y="2063"/>
                  <a:pt x="4561" y="2266"/>
                  <a:pt x="4600" y="2383"/>
                </a:cubicBezTo>
                <a:cubicBezTo>
                  <a:pt x="4639" y="2500"/>
                  <a:pt x="4708" y="3098"/>
                  <a:pt x="4826" y="2701"/>
                </a:cubicBezTo>
                <a:cubicBezTo>
                  <a:pt x="4944" y="2304"/>
                  <a:pt x="5207" y="563"/>
                  <a:pt x="5307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L"/>
          </a:p>
        </p:txBody>
      </p:sp>
      <p:grpSp>
        <p:nvGrpSpPr>
          <p:cNvPr id="86019" name="Group 4">
            <a:extLst>
              <a:ext uri="{FF2B5EF4-FFF2-40B4-BE49-F238E27FC236}">
                <a16:creationId xmlns:a16="http://schemas.microsoft.com/office/drawing/2014/main" id="{1A3A3C95-5D68-1D4D-839F-5CE7799F5501}"/>
              </a:ext>
            </a:extLst>
          </p:cNvPr>
          <p:cNvGrpSpPr>
            <a:grpSpLocks/>
          </p:cNvGrpSpPr>
          <p:nvPr/>
        </p:nvGrpSpPr>
        <p:grpSpPr bwMode="auto">
          <a:xfrm rot="-1844667">
            <a:off x="5181600" y="3886200"/>
            <a:ext cx="679450" cy="323850"/>
            <a:chOff x="672" y="3321"/>
            <a:chExt cx="987" cy="471"/>
          </a:xfrm>
        </p:grpSpPr>
        <p:sp>
          <p:nvSpPr>
            <p:cNvPr id="86024" name="Freeform 5">
              <a:extLst>
                <a:ext uri="{FF2B5EF4-FFF2-40B4-BE49-F238E27FC236}">
                  <a16:creationId xmlns:a16="http://schemas.microsoft.com/office/drawing/2014/main" id="{A4D8E998-655E-2445-AE0F-2BD84E6C8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" y="3321"/>
              <a:ext cx="987" cy="327"/>
            </a:xfrm>
            <a:custGeom>
              <a:avLst/>
              <a:gdLst>
                <a:gd name="T0" fmla="*/ 483 w 987"/>
                <a:gd name="T1" fmla="*/ 36 h 327"/>
                <a:gd name="T2" fmla="*/ 987 w 987"/>
                <a:gd name="T3" fmla="*/ 48 h 327"/>
                <a:gd name="T4" fmla="*/ 672 w 987"/>
                <a:gd name="T5" fmla="*/ 327 h 327"/>
                <a:gd name="T6" fmla="*/ 192 w 987"/>
                <a:gd name="T7" fmla="*/ 327 h 327"/>
                <a:gd name="T8" fmla="*/ 0 w 987"/>
                <a:gd name="T9" fmla="*/ 39 h 327"/>
                <a:gd name="T10" fmla="*/ 384 w 987"/>
                <a:gd name="T11" fmla="*/ 39 h 327"/>
                <a:gd name="T12" fmla="*/ 480 w 987"/>
                <a:gd name="T13" fmla="*/ 39 h 3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7"/>
                <a:gd name="T22" fmla="*/ 0 h 327"/>
                <a:gd name="T23" fmla="*/ 987 w 987"/>
                <a:gd name="T24" fmla="*/ 327 h 32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7" h="327">
                  <a:moveTo>
                    <a:pt x="483" y="36"/>
                  </a:moveTo>
                  <a:cubicBezTo>
                    <a:pt x="696" y="11"/>
                    <a:pt x="956" y="0"/>
                    <a:pt x="987" y="48"/>
                  </a:cubicBezTo>
                  <a:lnTo>
                    <a:pt x="672" y="327"/>
                  </a:lnTo>
                  <a:lnTo>
                    <a:pt x="192" y="327"/>
                  </a:lnTo>
                  <a:lnTo>
                    <a:pt x="0" y="39"/>
                  </a:lnTo>
                  <a:lnTo>
                    <a:pt x="384" y="39"/>
                  </a:lnTo>
                  <a:lnTo>
                    <a:pt x="480" y="39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86025" name="Oval 6">
              <a:extLst>
                <a:ext uri="{FF2B5EF4-FFF2-40B4-BE49-F238E27FC236}">
                  <a16:creationId xmlns:a16="http://schemas.microsoft.com/office/drawing/2014/main" id="{9D2B1027-26E3-7742-BDDF-6D2EA9A0BE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3600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en-IL" sz="1800"/>
            </a:p>
          </p:txBody>
        </p:sp>
        <p:sp>
          <p:nvSpPr>
            <p:cNvPr id="86026" name="Oval 7">
              <a:extLst>
                <a:ext uri="{FF2B5EF4-FFF2-40B4-BE49-F238E27FC236}">
                  <a16:creationId xmlns:a16="http://schemas.microsoft.com/office/drawing/2014/main" id="{A6B4D4AA-77EE-A545-91D7-A3CDA2276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00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en-IL" sz="1800"/>
            </a:p>
          </p:txBody>
        </p:sp>
      </p:grpSp>
      <p:sp>
        <p:nvSpPr>
          <p:cNvPr id="86020" name="Text Box 8">
            <a:extLst>
              <a:ext uri="{FF2B5EF4-FFF2-40B4-BE49-F238E27FC236}">
                <a16:creationId xmlns:a16="http://schemas.microsoft.com/office/drawing/2014/main" id="{B99D7ADA-10C2-8544-BD0B-08AC71014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562600"/>
            <a:ext cx="4189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The path to the global minimum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9B7A86-FDAC-9E43-BCE1-D2345770B112}"/>
              </a:ext>
            </a:extLst>
          </p:cNvPr>
          <p:cNvSpPr txBox="1"/>
          <p:nvPr/>
        </p:nvSpPr>
        <p:spPr>
          <a:xfrm>
            <a:off x="5429256" y="6525000"/>
            <a:ext cx="3571868" cy="253916"/>
          </a:xfrm>
          <a:prstGeom prst="rect">
            <a:avLst/>
          </a:prstGeom>
          <a:ln/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1050" dirty="0"/>
              <a:t>*</a:t>
            </a:r>
            <a:r>
              <a:rPr lang="en-US" sz="1050" dirty="0"/>
              <a:t>Adapted from slides by Chen </a:t>
            </a:r>
            <a:r>
              <a:rPr lang="en-US" sz="1050" dirty="0" err="1"/>
              <a:t>Kaeasar</a:t>
            </a:r>
            <a:r>
              <a:rPr lang="en-US" sz="1050" dirty="0"/>
              <a:t>, Ben-Gurion University</a:t>
            </a:r>
            <a:endParaRPr lang="he-IL" sz="1050" dirty="0"/>
          </a:p>
        </p:txBody>
      </p:sp>
    </p:spTree>
    <p:extLst>
      <p:ext uri="{BB962C8B-B14F-4D97-AF65-F5344CB8AC3E}">
        <p14:creationId xmlns:p14="http://schemas.microsoft.com/office/powerpoint/2010/main" val="3645873910"/>
      </p:ext>
    </p:extLst>
  </p:cSld>
  <p:clrMapOvr>
    <a:masterClrMapping/>
  </p:clrMapOvr>
  <p:transition advTm="33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ext Box 2">
            <a:extLst>
              <a:ext uri="{FF2B5EF4-FFF2-40B4-BE49-F238E27FC236}">
                <a16:creationId xmlns:a16="http://schemas.microsoft.com/office/drawing/2014/main" id="{C751D463-D0E1-1041-9EDE-B0AC9BA28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113" y="422275"/>
            <a:ext cx="41259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What kind of paths do we want?</a:t>
            </a:r>
          </a:p>
        </p:txBody>
      </p:sp>
      <p:sp>
        <p:nvSpPr>
          <p:cNvPr id="87042" name="Freeform 3">
            <a:extLst>
              <a:ext uri="{FF2B5EF4-FFF2-40B4-BE49-F238E27FC236}">
                <a16:creationId xmlns:a16="http://schemas.microsoft.com/office/drawing/2014/main" id="{CE689089-77B6-034E-8C86-5661C57D296D}"/>
              </a:ext>
            </a:extLst>
          </p:cNvPr>
          <p:cNvSpPr>
            <a:spLocks/>
          </p:cNvSpPr>
          <p:nvPr/>
        </p:nvSpPr>
        <p:spPr bwMode="auto">
          <a:xfrm>
            <a:off x="419100" y="1093788"/>
            <a:ext cx="8424863" cy="4918075"/>
          </a:xfrm>
          <a:custGeom>
            <a:avLst/>
            <a:gdLst>
              <a:gd name="T0" fmla="*/ 0 w 5307"/>
              <a:gd name="T1" fmla="*/ 2147483646 h 3098"/>
              <a:gd name="T2" fmla="*/ 2147483646 w 5307"/>
              <a:gd name="T3" fmla="*/ 2147483646 h 3098"/>
              <a:gd name="T4" fmla="*/ 2147483646 w 5307"/>
              <a:gd name="T5" fmla="*/ 2147483646 h 3098"/>
              <a:gd name="T6" fmla="*/ 2147483646 w 5307"/>
              <a:gd name="T7" fmla="*/ 2147483646 h 3098"/>
              <a:gd name="T8" fmla="*/ 2147483646 w 5307"/>
              <a:gd name="T9" fmla="*/ 2147483646 h 3098"/>
              <a:gd name="T10" fmla="*/ 2147483646 w 5307"/>
              <a:gd name="T11" fmla="*/ 2147483646 h 3098"/>
              <a:gd name="T12" fmla="*/ 2147483646 w 5307"/>
              <a:gd name="T13" fmla="*/ 2147483646 h 3098"/>
              <a:gd name="T14" fmla="*/ 2147483646 w 5307"/>
              <a:gd name="T15" fmla="*/ 2147483646 h 3098"/>
              <a:gd name="T16" fmla="*/ 2147483646 w 5307"/>
              <a:gd name="T17" fmla="*/ 2147483646 h 3098"/>
              <a:gd name="T18" fmla="*/ 2147483646 w 5307"/>
              <a:gd name="T19" fmla="*/ 2147483646 h 3098"/>
              <a:gd name="T20" fmla="*/ 2147483646 w 5307"/>
              <a:gd name="T21" fmla="*/ 2147483646 h 3098"/>
              <a:gd name="T22" fmla="*/ 2147483646 w 5307"/>
              <a:gd name="T23" fmla="*/ 2147483646 h 3098"/>
              <a:gd name="T24" fmla="*/ 2147483646 w 5307"/>
              <a:gd name="T25" fmla="*/ 2147483646 h 3098"/>
              <a:gd name="T26" fmla="*/ 2147483646 w 5307"/>
              <a:gd name="T27" fmla="*/ 2147483646 h 3098"/>
              <a:gd name="T28" fmla="*/ 2147483646 w 5307"/>
              <a:gd name="T29" fmla="*/ 2147483646 h 3098"/>
              <a:gd name="T30" fmla="*/ 2147483646 w 5307"/>
              <a:gd name="T31" fmla="*/ 2147483646 h 3098"/>
              <a:gd name="T32" fmla="*/ 2147483646 w 5307"/>
              <a:gd name="T33" fmla="*/ 2147483646 h 3098"/>
              <a:gd name="T34" fmla="*/ 2147483646 w 5307"/>
              <a:gd name="T35" fmla="*/ 2147483646 h 3098"/>
              <a:gd name="T36" fmla="*/ 2147483646 w 5307"/>
              <a:gd name="T37" fmla="*/ 2147483646 h 3098"/>
              <a:gd name="T38" fmla="*/ 2147483646 w 5307"/>
              <a:gd name="T39" fmla="*/ 2147483646 h 3098"/>
              <a:gd name="T40" fmla="*/ 2147483646 w 5307"/>
              <a:gd name="T41" fmla="*/ 2147483646 h 3098"/>
              <a:gd name="T42" fmla="*/ 2147483646 w 5307"/>
              <a:gd name="T43" fmla="*/ 2147483646 h 3098"/>
              <a:gd name="T44" fmla="*/ 2147483646 w 5307"/>
              <a:gd name="T45" fmla="*/ 2147483646 h 3098"/>
              <a:gd name="T46" fmla="*/ 2147483646 w 5307"/>
              <a:gd name="T47" fmla="*/ 2147483646 h 3098"/>
              <a:gd name="T48" fmla="*/ 2147483646 w 5307"/>
              <a:gd name="T49" fmla="*/ 2147483646 h 3098"/>
              <a:gd name="T50" fmla="*/ 2147483646 w 5307"/>
              <a:gd name="T51" fmla="*/ 2147483646 h 3098"/>
              <a:gd name="T52" fmla="*/ 2147483646 w 5307"/>
              <a:gd name="T53" fmla="*/ 2147483646 h 3098"/>
              <a:gd name="T54" fmla="*/ 2147483646 w 5307"/>
              <a:gd name="T55" fmla="*/ 2147483646 h 3098"/>
              <a:gd name="T56" fmla="*/ 2147483646 w 5307"/>
              <a:gd name="T57" fmla="*/ 2147483646 h 3098"/>
              <a:gd name="T58" fmla="*/ 2147483646 w 5307"/>
              <a:gd name="T59" fmla="*/ 2147483646 h 3098"/>
              <a:gd name="T60" fmla="*/ 2147483646 w 5307"/>
              <a:gd name="T61" fmla="*/ 2147483646 h 3098"/>
              <a:gd name="T62" fmla="*/ 2147483646 w 5307"/>
              <a:gd name="T63" fmla="*/ 2147483646 h 3098"/>
              <a:gd name="T64" fmla="*/ 2147483646 w 5307"/>
              <a:gd name="T65" fmla="*/ 2147483646 h 3098"/>
              <a:gd name="T66" fmla="*/ 2147483646 w 5307"/>
              <a:gd name="T67" fmla="*/ 2147483646 h 3098"/>
              <a:gd name="T68" fmla="*/ 2147483646 w 5307"/>
              <a:gd name="T69" fmla="*/ 2147483646 h 3098"/>
              <a:gd name="T70" fmla="*/ 2147483646 w 5307"/>
              <a:gd name="T71" fmla="*/ 2147483646 h 3098"/>
              <a:gd name="T72" fmla="*/ 2147483646 w 5307"/>
              <a:gd name="T73" fmla="*/ 0 h 309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5307"/>
              <a:gd name="T112" fmla="*/ 0 h 3098"/>
              <a:gd name="T113" fmla="*/ 5307 w 5307"/>
              <a:gd name="T114" fmla="*/ 3098 h 309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5307" h="3098">
                <a:moveTo>
                  <a:pt x="0" y="284"/>
                </a:moveTo>
                <a:cubicBezTo>
                  <a:pt x="36" y="423"/>
                  <a:pt x="156" y="1012"/>
                  <a:pt x="216" y="1135"/>
                </a:cubicBezTo>
                <a:cubicBezTo>
                  <a:pt x="276" y="1258"/>
                  <a:pt x="308" y="1043"/>
                  <a:pt x="358" y="1021"/>
                </a:cubicBezTo>
                <a:cubicBezTo>
                  <a:pt x="408" y="999"/>
                  <a:pt x="473" y="1031"/>
                  <a:pt x="513" y="1002"/>
                </a:cubicBezTo>
                <a:cubicBezTo>
                  <a:pt x="553" y="973"/>
                  <a:pt x="562" y="809"/>
                  <a:pt x="600" y="847"/>
                </a:cubicBezTo>
                <a:cubicBezTo>
                  <a:pt x="638" y="885"/>
                  <a:pt x="722" y="1149"/>
                  <a:pt x="744" y="1231"/>
                </a:cubicBezTo>
                <a:cubicBezTo>
                  <a:pt x="766" y="1313"/>
                  <a:pt x="714" y="1315"/>
                  <a:pt x="733" y="1341"/>
                </a:cubicBezTo>
                <a:cubicBezTo>
                  <a:pt x="752" y="1367"/>
                  <a:pt x="860" y="1304"/>
                  <a:pt x="861" y="1386"/>
                </a:cubicBezTo>
                <a:cubicBezTo>
                  <a:pt x="862" y="1468"/>
                  <a:pt x="693" y="1741"/>
                  <a:pt x="737" y="1832"/>
                </a:cubicBezTo>
                <a:cubicBezTo>
                  <a:pt x="781" y="1923"/>
                  <a:pt x="1021" y="1891"/>
                  <a:pt x="1126" y="1935"/>
                </a:cubicBezTo>
                <a:cubicBezTo>
                  <a:pt x="1231" y="1979"/>
                  <a:pt x="1281" y="2168"/>
                  <a:pt x="1368" y="2095"/>
                </a:cubicBezTo>
                <a:cubicBezTo>
                  <a:pt x="1455" y="2022"/>
                  <a:pt x="1567" y="1614"/>
                  <a:pt x="1647" y="1496"/>
                </a:cubicBezTo>
                <a:cubicBezTo>
                  <a:pt x="1727" y="1378"/>
                  <a:pt x="1779" y="1484"/>
                  <a:pt x="1848" y="1386"/>
                </a:cubicBezTo>
                <a:cubicBezTo>
                  <a:pt x="1917" y="1288"/>
                  <a:pt x="2011" y="969"/>
                  <a:pt x="2058" y="911"/>
                </a:cubicBezTo>
                <a:cubicBezTo>
                  <a:pt x="2105" y="853"/>
                  <a:pt x="2108" y="996"/>
                  <a:pt x="2131" y="1039"/>
                </a:cubicBezTo>
                <a:cubicBezTo>
                  <a:pt x="2154" y="1082"/>
                  <a:pt x="2172" y="1118"/>
                  <a:pt x="2195" y="1167"/>
                </a:cubicBezTo>
                <a:cubicBezTo>
                  <a:pt x="2218" y="1216"/>
                  <a:pt x="2239" y="1289"/>
                  <a:pt x="2269" y="1332"/>
                </a:cubicBezTo>
                <a:cubicBezTo>
                  <a:pt x="2299" y="1375"/>
                  <a:pt x="2342" y="1379"/>
                  <a:pt x="2378" y="1423"/>
                </a:cubicBezTo>
                <a:cubicBezTo>
                  <a:pt x="2414" y="1467"/>
                  <a:pt x="2439" y="1551"/>
                  <a:pt x="2488" y="1597"/>
                </a:cubicBezTo>
                <a:cubicBezTo>
                  <a:pt x="2537" y="1643"/>
                  <a:pt x="2594" y="1590"/>
                  <a:pt x="2671" y="1697"/>
                </a:cubicBezTo>
                <a:cubicBezTo>
                  <a:pt x="2748" y="1804"/>
                  <a:pt x="2876" y="2158"/>
                  <a:pt x="2952" y="2239"/>
                </a:cubicBezTo>
                <a:cubicBezTo>
                  <a:pt x="3028" y="2320"/>
                  <a:pt x="3087" y="2231"/>
                  <a:pt x="3128" y="2182"/>
                </a:cubicBezTo>
                <a:cubicBezTo>
                  <a:pt x="3169" y="2133"/>
                  <a:pt x="3158" y="1987"/>
                  <a:pt x="3201" y="1944"/>
                </a:cubicBezTo>
                <a:cubicBezTo>
                  <a:pt x="3244" y="1901"/>
                  <a:pt x="3349" y="1975"/>
                  <a:pt x="3384" y="1926"/>
                </a:cubicBezTo>
                <a:cubicBezTo>
                  <a:pt x="3419" y="1877"/>
                  <a:pt x="3387" y="1701"/>
                  <a:pt x="3411" y="1652"/>
                </a:cubicBezTo>
                <a:cubicBezTo>
                  <a:pt x="3435" y="1603"/>
                  <a:pt x="3492" y="1676"/>
                  <a:pt x="3530" y="1633"/>
                </a:cubicBezTo>
                <a:cubicBezTo>
                  <a:pt x="3568" y="1590"/>
                  <a:pt x="3591" y="1429"/>
                  <a:pt x="3640" y="1396"/>
                </a:cubicBezTo>
                <a:cubicBezTo>
                  <a:pt x="3689" y="1363"/>
                  <a:pt x="3764" y="1448"/>
                  <a:pt x="3825" y="1436"/>
                </a:cubicBezTo>
                <a:cubicBezTo>
                  <a:pt x="3886" y="1424"/>
                  <a:pt x="3930" y="1323"/>
                  <a:pt x="4006" y="1322"/>
                </a:cubicBezTo>
                <a:cubicBezTo>
                  <a:pt x="4082" y="1321"/>
                  <a:pt x="4240" y="1399"/>
                  <a:pt x="4280" y="1432"/>
                </a:cubicBezTo>
                <a:cubicBezTo>
                  <a:pt x="4320" y="1465"/>
                  <a:pt x="4224" y="1461"/>
                  <a:pt x="4248" y="1519"/>
                </a:cubicBezTo>
                <a:cubicBezTo>
                  <a:pt x="4272" y="1577"/>
                  <a:pt x="4390" y="1700"/>
                  <a:pt x="4426" y="1780"/>
                </a:cubicBezTo>
                <a:cubicBezTo>
                  <a:pt x="4462" y="1860"/>
                  <a:pt x="4436" y="1963"/>
                  <a:pt x="4463" y="1999"/>
                </a:cubicBezTo>
                <a:cubicBezTo>
                  <a:pt x="4490" y="2035"/>
                  <a:pt x="4568" y="1935"/>
                  <a:pt x="4591" y="1999"/>
                </a:cubicBezTo>
                <a:cubicBezTo>
                  <a:pt x="4614" y="2063"/>
                  <a:pt x="4561" y="2266"/>
                  <a:pt x="4600" y="2383"/>
                </a:cubicBezTo>
                <a:cubicBezTo>
                  <a:pt x="4639" y="2500"/>
                  <a:pt x="4708" y="3098"/>
                  <a:pt x="4826" y="2701"/>
                </a:cubicBezTo>
                <a:cubicBezTo>
                  <a:pt x="4944" y="2304"/>
                  <a:pt x="5207" y="563"/>
                  <a:pt x="5307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L"/>
          </a:p>
        </p:txBody>
      </p:sp>
      <p:grpSp>
        <p:nvGrpSpPr>
          <p:cNvPr id="87043" name="Group 4">
            <a:extLst>
              <a:ext uri="{FF2B5EF4-FFF2-40B4-BE49-F238E27FC236}">
                <a16:creationId xmlns:a16="http://schemas.microsoft.com/office/drawing/2014/main" id="{47292101-BA60-4A42-B607-2E7E5498034C}"/>
              </a:ext>
            </a:extLst>
          </p:cNvPr>
          <p:cNvGrpSpPr>
            <a:grpSpLocks/>
          </p:cNvGrpSpPr>
          <p:nvPr/>
        </p:nvGrpSpPr>
        <p:grpSpPr bwMode="auto">
          <a:xfrm rot="-1844667">
            <a:off x="5562600" y="3352800"/>
            <a:ext cx="679450" cy="323850"/>
            <a:chOff x="672" y="3321"/>
            <a:chExt cx="987" cy="471"/>
          </a:xfrm>
        </p:grpSpPr>
        <p:sp>
          <p:nvSpPr>
            <p:cNvPr id="87048" name="Freeform 5">
              <a:extLst>
                <a:ext uri="{FF2B5EF4-FFF2-40B4-BE49-F238E27FC236}">
                  <a16:creationId xmlns:a16="http://schemas.microsoft.com/office/drawing/2014/main" id="{9F68B5F9-8973-EC49-9018-4E43DEE20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" y="3321"/>
              <a:ext cx="987" cy="327"/>
            </a:xfrm>
            <a:custGeom>
              <a:avLst/>
              <a:gdLst>
                <a:gd name="T0" fmla="*/ 483 w 987"/>
                <a:gd name="T1" fmla="*/ 36 h 327"/>
                <a:gd name="T2" fmla="*/ 987 w 987"/>
                <a:gd name="T3" fmla="*/ 48 h 327"/>
                <a:gd name="T4" fmla="*/ 672 w 987"/>
                <a:gd name="T5" fmla="*/ 327 h 327"/>
                <a:gd name="T6" fmla="*/ 192 w 987"/>
                <a:gd name="T7" fmla="*/ 327 h 327"/>
                <a:gd name="T8" fmla="*/ 0 w 987"/>
                <a:gd name="T9" fmla="*/ 39 h 327"/>
                <a:gd name="T10" fmla="*/ 384 w 987"/>
                <a:gd name="T11" fmla="*/ 39 h 327"/>
                <a:gd name="T12" fmla="*/ 480 w 987"/>
                <a:gd name="T13" fmla="*/ 39 h 3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7"/>
                <a:gd name="T22" fmla="*/ 0 h 327"/>
                <a:gd name="T23" fmla="*/ 987 w 987"/>
                <a:gd name="T24" fmla="*/ 327 h 32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7" h="327">
                  <a:moveTo>
                    <a:pt x="483" y="36"/>
                  </a:moveTo>
                  <a:cubicBezTo>
                    <a:pt x="696" y="11"/>
                    <a:pt x="956" y="0"/>
                    <a:pt x="987" y="48"/>
                  </a:cubicBezTo>
                  <a:lnTo>
                    <a:pt x="672" y="327"/>
                  </a:lnTo>
                  <a:lnTo>
                    <a:pt x="192" y="327"/>
                  </a:lnTo>
                  <a:lnTo>
                    <a:pt x="0" y="39"/>
                  </a:lnTo>
                  <a:lnTo>
                    <a:pt x="384" y="39"/>
                  </a:lnTo>
                  <a:lnTo>
                    <a:pt x="480" y="39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87049" name="Oval 6">
              <a:extLst>
                <a:ext uri="{FF2B5EF4-FFF2-40B4-BE49-F238E27FC236}">
                  <a16:creationId xmlns:a16="http://schemas.microsoft.com/office/drawing/2014/main" id="{90DA05B0-E5E0-5048-932C-F702776C7D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3600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en-IL" sz="1800"/>
            </a:p>
          </p:txBody>
        </p:sp>
        <p:sp>
          <p:nvSpPr>
            <p:cNvPr id="87050" name="Oval 7">
              <a:extLst>
                <a:ext uri="{FF2B5EF4-FFF2-40B4-BE49-F238E27FC236}">
                  <a16:creationId xmlns:a16="http://schemas.microsoft.com/office/drawing/2014/main" id="{3AD50750-2320-F848-8D07-8B24EAA34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00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en-IL" sz="1800"/>
            </a:p>
          </p:txBody>
        </p:sp>
      </p:grpSp>
      <p:sp>
        <p:nvSpPr>
          <p:cNvPr id="87044" name="Text Box 8">
            <a:extLst>
              <a:ext uri="{FF2B5EF4-FFF2-40B4-BE49-F238E27FC236}">
                <a16:creationId xmlns:a16="http://schemas.microsoft.com/office/drawing/2014/main" id="{C5D17ED1-DBF9-9544-8554-D4BDE16C63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562600"/>
            <a:ext cx="4189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The path to the global minimum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A85DCC-A6BC-AD43-B3A7-7895BED01CB5}"/>
              </a:ext>
            </a:extLst>
          </p:cNvPr>
          <p:cNvSpPr txBox="1"/>
          <p:nvPr/>
        </p:nvSpPr>
        <p:spPr>
          <a:xfrm>
            <a:off x="5429256" y="6525000"/>
            <a:ext cx="3571868" cy="253916"/>
          </a:xfrm>
          <a:prstGeom prst="rect">
            <a:avLst/>
          </a:prstGeom>
          <a:ln/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1050" dirty="0"/>
              <a:t>*</a:t>
            </a:r>
            <a:r>
              <a:rPr lang="en-US" sz="1050" dirty="0"/>
              <a:t>Adapted from slides by Chen </a:t>
            </a:r>
            <a:r>
              <a:rPr lang="en-US" sz="1050" dirty="0" err="1"/>
              <a:t>Kaeasar</a:t>
            </a:r>
            <a:r>
              <a:rPr lang="en-US" sz="1050" dirty="0"/>
              <a:t>, Ben-Gurion University</a:t>
            </a:r>
            <a:endParaRPr lang="he-IL" sz="1050" dirty="0"/>
          </a:p>
        </p:txBody>
      </p:sp>
    </p:spTree>
    <p:extLst>
      <p:ext uri="{BB962C8B-B14F-4D97-AF65-F5344CB8AC3E}">
        <p14:creationId xmlns:p14="http://schemas.microsoft.com/office/powerpoint/2010/main" val="1908093482"/>
      </p:ext>
    </p:extLst>
  </p:cSld>
  <p:clrMapOvr>
    <a:masterClrMapping/>
  </p:clrMapOvr>
  <p:transition advTm="33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ext Box 2">
            <a:extLst>
              <a:ext uri="{FF2B5EF4-FFF2-40B4-BE49-F238E27FC236}">
                <a16:creationId xmlns:a16="http://schemas.microsoft.com/office/drawing/2014/main" id="{5460039A-910A-744E-8AF5-77D3EDBCE3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113" y="422275"/>
            <a:ext cx="41259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What kind of paths do we want?</a:t>
            </a:r>
          </a:p>
        </p:txBody>
      </p:sp>
      <p:sp>
        <p:nvSpPr>
          <p:cNvPr id="88066" name="Freeform 3">
            <a:extLst>
              <a:ext uri="{FF2B5EF4-FFF2-40B4-BE49-F238E27FC236}">
                <a16:creationId xmlns:a16="http://schemas.microsoft.com/office/drawing/2014/main" id="{0C184B55-66AA-8941-89A5-78244736C336}"/>
              </a:ext>
            </a:extLst>
          </p:cNvPr>
          <p:cNvSpPr>
            <a:spLocks/>
          </p:cNvSpPr>
          <p:nvPr/>
        </p:nvSpPr>
        <p:spPr bwMode="auto">
          <a:xfrm>
            <a:off x="419100" y="1093788"/>
            <a:ext cx="8424863" cy="4918075"/>
          </a:xfrm>
          <a:custGeom>
            <a:avLst/>
            <a:gdLst>
              <a:gd name="T0" fmla="*/ 0 w 5307"/>
              <a:gd name="T1" fmla="*/ 2147483646 h 3098"/>
              <a:gd name="T2" fmla="*/ 2147483646 w 5307"/>
              <a:gd name="T3" fmla="*/ 2147483646 h 3098"/>
              <a:gd name="T4" fmla="*/ 2147483646 w 5307"/>
              <a:gd name="T5" fmla="*/ 2147483646 h 3098"/>
              <a:gd name="T6" fmla="*/ 2147483646 w 5307"/>
              <a:gd name="T7" fmla="*/ 2147483646 h 3098"/>
              <a:gd name="T8" fmla="*/ 2147483646 w 5307"/>
              <a:gd name="T9" fmla="*/ 2147483646 h 3098"/>
              <a:gd name="T10" fmla="*/ 2147483646 w 5307"/>
              <a:gd name="T11" fmla="*/ 2147483646 h 3098"/>
              <a:gd name="T12" fmla="*/ 2147483646 w 5307"/>
              <a:gd name="T13" fmla="*/ 2147483646 h 3098"/>
              <a:gd name="T14" fmla="*/ 2147483646 w 5307"/>
              <a:gd name="T15" fmla="*/ 2147483646 h 3098"/>
              <a:gd name="T16" fmla="*/ 2147483646 w 5307"/>
              <a:gd name="T17" fmla="*/ 2147483646 h 3098"/>
              <a:gd name="T18" fmla="*/ 2147483646 w 5307"/>
              <a:gd name="T19" fmla="*/ 2147483646 h 3098"/>
              <a:gd name="T20" fmla="*/ 2147483646 w 5307"/>
              <a:gd name="T21" fmla="*/ 2147483646 h 3098"/>
              <a:gd name="T22" fmla="*/ 2147483646 w 5307"/>
              <a:gd name="T23" fmla="*/ 2147483646 h 3098"/>
              <a:gd name="T24" fmla="*/ 2147483646 w 5307"/>
              <a:gd name="T25" fmla="*/ 2147483646 h 3098"/>
              <a:gd name="T26" fmla="*/ 2147483646 w 5307"/>
              <a:gd name="T27" fmla="*/ 2147483646 h 3098"/>
              <a:gd name="T28" fmla="*/ 2147483646 w 5307"/>
              <a:gd name="T29" fmla="*/ 2147483646 h 3098"/>
              <a:gd name="T30" fmla="*/ 2147483646 w 5307"/>
              <a:gd name="T31" fmla="*/ 2147483646 h 3098"/>
              <a:gd name="T32" fmla="*/ 2147483646 w 5307"/>
              <a:gd name="T33" fmla="*/ 2147483646 h 3098"/>
              <a:gd name="T34" fmla="*/ 2147483646 w 5307"/>
              <a:gd name="T35" fmla="*/ 2147483646 h 3098"/>
              <a:gd name="T36" fmla="*/ 2147483646 w 5307"/>
              <a:gd name="T37" fmla="*/ 2147483646 h 3098"/>
              <a:gd name="T38" fmla="*/ 2147483646 w 5307"/>
              <a:gd name="T39" fmla="*/ 2147483646 h 3098"/>
              <a:gd name="T40" fmla="*/ 2147483646 w 5307"/>
              <a:gd name="T41" fmla="*/ 2147483646 h 3098"/>
              <a:gd name="T42" fmla="*/ 2147483646 w 5307"/>
              <a:gd name="T43" fmla="*/ 2147483646 h 3098"/>
              <a:gd name="T44" fmla="*/ 2147483646 w 5307"/>
              <a:gd name="T45" fmla="*/ 2147483646 h 3098"/>
              <a:gd name="T46" fmla="*/ 2147483646 w 5307"/>
              <a:gd name="T47" fmla="*/ 2147483646 h 3098"/>
              <a:gd name="T48" fmla="*/ 2147483646 w 5307"/>
              <a:gd name="T49" fmla="*/ 2147483646 h 3098"/>
              <a:gd name="T50" fmla="*/ 2147483646 w 5307"/>
              <a:gd name="T51" fmla="*/ 2147483646 h 3098"/>
              <a:gd name="T52" fmla="*/ 2147483646 w 5307"/>
              <a:gd name="T53" fmla="*/ 2147483646 h 3098"/>
              <a:gd name="T54" fmla="*/ 2147483646 w 5307"/>
              <a:gd name="T55" fmla="*/ 2147483646 h 3098"/>
              <a:gd name="T56" fmla="*/ 2147483646 w 5307"/>
              <a:gd name="T57" fmla="*/ 2147483646 h 3098"/>
              <a:gd name="T58" fmla="*/ 2147483646 w 5307"/>
              <a:gd name="T59" fmla="*/ 2147483646 h 3098"/>
              <a:gd name="T60" fmla="*/ 2147483646 w 5307"/>
              <a:gd name="T61" fmla="*/ 2147483646 h 3098"/>
              <a:gd name="T62" fmla="*/ 2147483646 w 5307"/>
              <a:gd name="T63" fmla="*/ 2147483646 h 3098"/>
              <a:gd name="T64" fmla="*/ 2147483646 w 5307"/>
              <a:gd name="T65" fmla="*/ 2147483646 h 3098"/>
              <a:gd name="T66" fmla="*/ 2147483646 w 5307"/>
              <a:gd name="T67" fmla="*/ 2147483646 h 3098"/>
              <a:gd name="T68" fmla="*/ 2147483646 w 5307"/>
              <a:gd name="T69" fmla="*/ 2147483646 h 3098"/>
              <a:gd name="T70" fmla="*/ 2147483646 w 5307"/>
              <a:gd name="T71" fmla="*/ 2147483646 h 3098"/>
              <a:gd name="T72" fmla="*/ 2147483646 w 5307"/>
              <a:gd name="T73" fmla="*/ 0 h 309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5307"/>
              <a:gd name="T112" fmla="*/ 0 h 3098"/>
              <a:gd name="T113" fmla="*/ 5307 w 5307"/>
              <a:gd name="T114" fmla="*/ 3098 h 309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5307" h="3098">
                <a:moveTo>
                  <a:pt x="0" y="284"/>
                </a:moveTo>
                <a:cubicBezTo>
                  <a:pt x="36" y="423"/>
                  <a:pt x="156" y="1012"/>
                  <a:pt x="216" y="1135"/>
                </a:cubicBezTo>
                <a:cubicBezTo>
                  <a:pt x="276" y="1258"/>
                  <a:pt x="308" y="1043"/>
                  <a:pt x="358" y="1021"/>
                </a:cubicBezTo>
                <a:cubicBezTo>
                  <a:pt x="408" y="999"/>
                  <a:pt x="473" y="1031"/>
                  <a:pt x="513" y="1002"/>
                </a:cubicBezTo>
                <a:cubicBezTo>
                  <a:pt x="553" y="973"/>
                  <a:pt x="562" y="809"/>
                  <a:pt x="600" y="847"/>
                </a:cubicBezTo>
                <a:cubicBezTo>
                  <a:pt x="638" y="885"/>
                  <a:pt x="722" y="1149"/>
                  <a:pt x="744" y="1231"/>
                </a:cubicBezTo>
                <a:cubicBezTo>
                  <a:pt x="766" y="1313"/>
                  <a:pt x="714" y="1315"/>
                  <a:pt x="733" y="1341"/>
                </a:cubicBezTo>
                <a:cubicBezTo>
                  <a:pt x="752" y="1367"/>
                  <a:pt x="860" y="1304"/>
                  <a:pt x="861" y="1386"/>
                </a:cubicBezTo>
                <a:cubicBezTo>
                  <a:pt x="862" y="1468"/>
                  <a:pt x="693" y="1741"/>
                  <a:pt x="737" y="1832"/>
                </a:cubicBezTo>
                <a:cubicBezTo>
                  <a:pt x="781" y="1923"/>
                  <a:pt x="1021" y="1891"/>
                  <a:pt x="1126" y="1935"/>
                </a:cubicBezTo>
                <a:cubicBezTo>
                  <a:pt x="1231" y="1979"/>
                  <a:pt x="1281" y="2168"/>
                  <a:pt x="1368" y="2095"/>
                </a:cubicBezTo>
                <a:cubicBezTo>
                  <a:pt x="1455" y="2022"/>
                  <a:pt x="1567" y="1614"/>
                  <a:pt x="1647" y="1496"/>
                </a:cubicBezTo>
                <a:cubicBezTo>
                  <a:pt x="1727" y="1378"/>
                  <a:pt x="1779" y="1484"/>
                  <a:pt x="1848" y="1386"/>
                </a:cubicBezTo>
                <a:cubicBezTo>
                  <a:pt x="1917" y="1288"/>
                  <a:pt x="2011" y="969"/>
                  <a:pt x="2058" y="911"/>
                </a:cubicBezTo>
                <a:cubicBezTo>
                  <a:pt x="2105" y="853"/>
                  <a:pt x="2108" y="996"/>
                  <a:pt x="2131" y="1039"/>
                </a:cubicBezTo>
                <a:cubicBezTo>
                  <a:pt x="2154" y="1082"/>
                  <a:pt x="2172" y="1118"/>
                  <a:pt x="2195" y="1167"/>
                </a:cubicBezTo>
                <a:cubicBezTo>
                  <a:pt x="2218" y="1216"/>
                  <a:pt x="2239" y="1289"/>
                  <a:pt x="2269" y="1332"/>
                </a:cubicBezTo>
                <a:cubicBezTo>
                  <a:pt x="2299" y="1375"/>
                  <a:pt x="2342" y="1379"/>
                  <a:pt x="2378" y="1423"/>
                </a:cubicBezTo>
                <a:cubicBezTo>
                  <a:pt x="2414" y="1467"/>
                  <a:pt x="2439" y="1551"/>
                  <a:pt x="2488" y="1597"/>
                </a:cubicBezTo>
                <a:cubicBezTo>
                  <a:pt x="2537" y="1643"/>
                  <a:pt x="2594" y="1590"/>
                  <a:pt x="2671" y="1697"/>
                </a:cubicBezTo>
                <a:cubicBezTo>
                  <a:pt x="2748" y="1804"/>
                  <a:pt x="2876" y="2158"/>
                  <a:pt x="2952" y="2239"/>
                </a:cubicBezTo>
                <a:cubicBezTo>
                  <a:pt x="3028" y="2320"/>
                  <a:pt x="3087" y="2231"/>
                  <a:pt x="3128" y="2182"/>
                </a:cubicBezTo>
                <a:cubicBezTo>
                  <a:pt x="3169" y="2133"/>
                  <a:pt x="3158" y="1987"/>
                  <a:pt x="3201" y="1944"/>
                </a:cubicBezTo>
                <a:cubicBezTo>
                  <a:pt x="3244" y="1901"/>
                  <a:pt x="3349" y="1975"/>
                  <a:pt x="3384" y="1926"/>
                </a:cubicBezTo>
                <a:cubicBezTo>
                  <a:pt x="3419" y="1877"/>
                  <a:pt x="3387" y="1701"/>
                  <a:pt x="3411" y="1652"/>
                </a:cubicBezTo>
                <a:cubicBezTo>
                  <a:pt x="3435" y="1603"/>
                  <a:pt x="3492" y="1676"/>
                  <a:pt x="3530" y="1633"/>
                </a:cubicBezTo>
                <a:cubicBezTo>
                  <a:pt x="3568" y="1590"/>
                  <a:pt x="3591" y="1429"/>
                  <a:pt x="3640" y="1396"/>
                </a:cubicBezTo>
                <a:cubicBezTo>
                  <a:pt x="3689" y="1363"/>
                  <a:pt x="3764" y="1448"/>
                  <a:pt x="3825" y="1436"/>
                </a:cubicBezTo>
                <a:cubicBezTo>
                  <a:pt x="3886" y="1424"/>
                  <a:pt x="3930" y="1323"/>
                  <a:pt x="4006" y="1322"/>
                </a:cubicBezTo>
                <a:cubicBezTo>
                  <a:pt x="4082" y="1321"/>
                  <a:pt x="4240" y="1399"/>
                  <a:pt x="4280" y="1432"/>
                </a:cubicBezTo>
                <a:cubicBezTo>
                  <a:pt x="4320" y="1465"/>
                  <a:pt x="4224" y="1461"/>
                  <a:pt x="4248" y="1519"/>
                </a:cubicBezTo>
                <a:cubicBezTo>
                  <a:pt x="4272" y="1577"/>
                  <a:pt x="4390" y="1700"/>
                  <a:pt x="4426" y="1780"/>
                </a:cubicBezTo>
                <a:cubicBezTo>
                  <a:pt x="4462" y="1860"/>
                  <a:pt x="4436" y="1963"/>
                  <a:pt x="4463" y="1999"/>
                </a:cubicBezTo>
                <a:cubicBezTo>
                  <a:pt x="4490" y="2035"/>
                  <a:pt x="4568" y="1935"/>
                  <a:pt x="4591" y="1999"/>
                </a:cubicBezTo>
                <a:cubicBezTo>
                  <a:pt x="4614" y="2063"/>
                  <a:pt x="4561" y="2266"/>
                  <a:pt x="4600" y="2383"/>
                </a:cubicBezTo>
                <a:cubicBezTo>
                  <a:pt x="4639" y="2500"/>
                  <a:pt x="4708" y="3098"/>
                  <a:pt x="4826" y="2701"/>
                </a:cubicBezTo>
                <a:cubicBezTo>
                  <a:pt x="4944" y="2304"/>
                  <a:pt x="5207" y="563"/>
                  <a:pt x="5307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L"/>
          </a:p>
        </p:txBody>
      </p:sp>
      <p:grpSp>
        <p:nvGrpSpPr>
          <p:cNvPr id="88067" name="Group 4">
            <a:extLst>
              <a:ext uri="{FF2B5EF4-FFF2-40B4-BE49-F238E27FC236}">
                <a16:creationId xmlns:a16="http://schemas.microsoft.com/office/drawing/2014/main" id="{473244F2-EFA3-174E-BA62-145AE30778B1}"/>
              </a:ext>
            </a:extLst>
          </p:cNvPr>
          <p:cNvGrpSpPr>
            <a:grpSpLocks/>
          </p:cNvGrpSpPr>
          <p:nvPr/>
        </p:nvGrpSpPr>
        <p:grpSpPr bwMode="auto">
          <a:xfrm rot="-1844667">
            <a:off x="5867400" y="3048000"/>
            <a:ext cx="679450" cy="323850"/>
            <a:chOff x="672" y="3321"/>
            <a:chExt cx="987" cy="471"/>
          </a:xfrm>
        </p:grpSpPr>
        <p:sp>
          <p:nvSpPr>
            <p:cNvPr id="88072" name="Freeform 5">
              <a:extLst>
                <a:ext uri="{FF2B5EF4-FFF2-40B4-BE49-F238E27FC236}">
                  <a16:creationId xmlns:a16="http://schemas.microsoft.com/office/drawing/2014/main" id="{48BD2043-C962-F144-B133-68F3673AA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" y="3321"/>
              <a:ext cx="987" cy="327"/>
            </a:xfrm>
            <a:custGeom>
              <a:avLst/>
              <a:gdLst>
                <a:gd name="T0" fmla="*/ 483 w 987"/>
                <a:gd name="T1" fmla="*/ 36 h 327"/>
                <a:gd name="T2" fmla="*/ 987 w 987"/>
                <a:gd name="T3" fmla="*/ 48 h 327"/>
                <a:gd name="T4" fmla="*/ 672 w 987"/>
                <a:gd name="T5" fmla="*/ 327 h 327"/>
                <a:gd name="T6" fmla="*/ 192 w 987"/>
                <a:gd name="T7" fmla="*/ 327 h 327"/>
                <a:gd name="T8" fmla="*/ 0 w 987"/>
                <a:gd name="T9" fmla="*/ 39 h 327"/>
                <a:gd name="T10" fmla="*/ 384 w 987"/>
                <a:gd name="T11" fmla="*/ 39 h 327"/>
                <a:gd name="T12" fmla="*/ 480 w 987"/>
                <a:gd name="T13" fmla="*/ 39 h 3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7"/>
                <a:gd name="T22" fmla="*/ 0 h 327"/>
                <a:gd name="T23" fmla="*/ 987 w 987"/>
                <a:gd name="T24" fmla="*/ 327 h 32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7" h="327">
                  <a:moveTo>
                    <a:pt x="483" y="36"/>
                  </a:moveTo>
                  <a:cubicBezTo>
                    <a:pt x="696" y="11"/>
                    <a:pt x="956" y="0"/>
                    <a:pt x="987" y="48"/>
                  </a:cubicBezTo>
                  <a:lnTo>
                    <a:pt x="672" y="327"/>
                  </a:lnTo>
                  <a:lnTo>
                    <a:pt x="192" y="327"/>
                  </a:lnTo>
                  <a:lnTo>
                    <a:pt x="0" y="39"/>
                  </a:lnTo>
                  <a:lnTo>
                    <a:pt x="384" y="39"/>
                  </a:lnTo>
                  <a:lnTo>
                    <a:pt x="480" y="39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88073" name="Oval 6">
              <a:extLst>
                <a:ext uri="{FF2B5EF4-FFF2-40B4-BE49-F238E27FC236}">
                  <a16:creationId xmlns:a16="http://schemas.microsoft.com/office/drawing/2014/main" id="{169A1EE0-95B8-B148-A5A8-B0D5923E95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3600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en-IL" sz="1800"/>
            </a:p>
          </p:txBody>
        </p:sp>
        <p:sp>
          <p:nvSpPr>
            <p:cNvPr id="88074" name="Oval 7">
              <a:extLst>
                <a:ext uri="{FF2B5EF4-FFF2-40B4-BE49-F238E27FC236}">
                  <a16:creationId xmlns:a16="http://schemas.microsoft.com/office/drawing/2014/main" id="{3218C19B-2E16-AA42-AED6-4A463B6D68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00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en-IL" sz="1800"/>
            </a:p>
          </p:txBody>
        </p:sp>
      </p:grpSp>
      <p:sp>
        <p:nvSpPr>
          <p:cNvPr id="88068" name="Text Box 8">
            <a:extLst>
              <a:ext uri="{FF2B5EF4-FFF2-40B4-BE49-F238E27FC236}">
                <a16:creationId xmlns:a16="http://schemas.microsoft.com/office/drawing/2014/main" id="{5CFB0528-7A80-1F4D-9EF1-577CE341F9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562600"/>
            <a:ext cx="4189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The path to the global minimum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BCC28F-41B3-364B-97F5-CA3CA917B726}"/>
              </a:ext>
            </a:extLst>
          </p:cNvPr>
          <p:cNvSpPr txBox="1"/>
          <p:nvPr/>
        </p:nvSpPr>
        <p:spPr>
          <a:xfrm>
            <a:off x="5429256" y="6525000"/>
            <a:ext cx="3571868" cy="253916"/>
          </a:xfrm>
          <a:prstGeom prst="rect">
            <a:avLst/>
          </a:prstGeom>
          <a:ln/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1050" dirty="0"/>
              <a:t>*</a:t>
            </a:r>
            <a:r>
              <a:rPr lang="en-US" sz="1050" dirty="0"/>
              <a:t>Adapted from slides by Chen </a:t>
            </a:r>
            <a:r>
              <a:rPr lang="en-US" sz="1050" dirty="0" err="1"/>
              <a:t>Kaeasar</a:t>
            </a:r>
            <a:r>
              <a:rPr lang="en-US" sz="1050" dirty="0"/>
              <a:t>, Ben-Gurion University</a:t>
            </a:r>
            <a:endParaRPr lang="he-IL" sz="1050" dirty="0"/>
          </a:p>
        </p:txBody>
      </p:sp>
    </p:spTree>
    <p:extLst>
      <p:ext uri="{BB962C8B-B14F-4D97-AF65-F5344CB8AC3E}">
        <p14:creationId xmlns:p14="http://schemas.microsoft.com/office/powerpoint/2010/main" val="3174415525"/>
      </p:ext>
    </p:extLst>
  </p:cSld>
  <p:clrMapOvr>
    <a:masterClrMapping/>
  </p:clrMapOvr>
  <p:transition advTm="33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Text Box 2">
            <a:extLst>
              <a:ext uri="{FF2B5EF4-FFF2-40B4-BE49-F238E27FC236}">
                <a16:creationId xmlns:a16="http://schemas.microsoft.com/office/drawing/2014/main" id="{EF3C7553-1AE7-FE49-A0C6-F4D5B98012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113" y="422275"/>
            <a:ext cx="41259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What kind of paths do we want?</a:t>
            </a:r>
          </a:p>
        </p:txBody>
      </p:sp>
      <p:sp>
        <p:nvSpPr>
          <p:cNvPr id="89090" name="Freeform 3">
            <a:extLst>
              <a:ext uri="{FF2B5EF4-FFF2-40B4-BE49-F238E27FC236}">
                <a16:creationId xmlns:a16="http://schemas.microsoft.com/office/drawing/2014/main" id="{03690CCE-345F-E746-8AAD-39C537D8C7F2}"/>
              </a:ext>
            </a:extLst>
          </p:cNvPr>
          <p:cNvSpPr>
            <a:spLocks/>
          </p:cNvSpPr>
          <p:nvPr/>
        </p:nvSpPr>
        <p:spPr bwMode="auto">
          <a:xfrm>
            <a:off x="419100" y="1093788"/>
            <a:ext cx="8424863" cy="4918075"/>
          </a:xfrm>
          <a:custGeom>
            <a:avLst/>
            <a:gdLst>
              <a:gd name="T0" fmla="*/ 0 w 5307"/>
              <a:gd name="T1" fmla="*/ 2147483646 h 3098"/>
              <a:gd name="T2" fmla="*/ 2147483646 w 5307"/>
              <a:gd name="T3" fmla="*/ 2147483646 h 3098"/>
              <a:gd name="T4" fmla="*/ 2147483646 w 5307"/>
              <a:gd name="T5" fmla="*/ 2147483646 h 3098"/>
              <a:gd name="T6" fmla="*/ 2147483646 w 5307"/>
              <a:gd name="T7" fmla="*/ 2147483646 h 3098"/>
              <a:gd name="T8" fmla="*/ 2147483646 w 5307"/>
              <a:gd name="T9" fmla="*/ 2147483646 h 3098"/>
              <a:gd name="T10" fmla="*/ 2147483646 w 5307"/>
              <a:gd name="T11" fmla="*/ 2147483646 h 3098"/>
              <a:gd name="T12" fmla="*/ 2147483646 w 5307"/>
              <a:gd name="T13" fmla="*/ 2147483646 h 3098"/>
              <a:gd name="T14" fmla="*/ 2147483646 w 5307"/>
              <a:gd name="T15" fmla="*/ 2147483646 h 3098"/>
              <a:gd name="T16" fmla="*/ 2147483646 w 5307"/>
              <a:gd name="T17" fmla="*/ 2147483646 h 3098"/>
              <a:gd name="T18" fmla="*/ 2147483646 w 5307"/>
              <a:gd name="T19" fmla="*/ 2147483646 h 3098"/>
              <a:gd name="T20" fmla="*/ 2147483646 w 5307"/>
              <a:gd name="T21" fmla="*/ 2147483646 h 3098"/>
              <a:gd name="T22" fmla="*/ 2147483646 w 5307"/>
              <a:gd name="T23" fmla="*/ 2147483646 h 3098"/>
              <a:gd name="T24" fmla="*/ 2147483646 w 5307"/>
              <a:gd name="T25" fmla="*/ 2147483646 h 3098"/>
              <a:gd name="T26" fmla="*/ 2147483646 w 5307"/>
              <a:gd name="T27" fmla="*/ 2147483646 h 3098"/>
              <a:gd name="T28" fmla="*/ 2147483646 w 5307"/>
              <a:gd name="T29" fmla="*/ 2147483646 h 3098"/>
              <a:gd name="T30" fmla="*/ 2147483646 w 5307"/>
              <a:gd name="T31" fmla="*/ 2147483646 h 3098"/>
              <a:gd name="T32" fmla="*/ 2147483646 w 5307"/>
              <a:gd name="T33" fmla="*/ 2147483646 h 3098"/>
              <a:gd name="T34" fmla="*/ 2147483646 w 5307"/>
              <a:gd name="T35" fmla="*/ 2147483646 h 3098"/>
              <a:gd name="T36" fmla="*/ 2147483646 w 5307"/>
              <a:gd name="T37" fmla="*/ 2147483646 h 3098"/>
              <a:gd name="T38" fmla="*/ 2147483646 w 5307"/>
              <a:gd name="T39" fmla="*/ 2147483646 h 3098"/>
              <a:gd name="T40" fmla="*/ 2147483646 w 5307"/>
              <a:gd name="T41" fmla="*/ 2147483646 h 3098"/>
              <a:gd name="T42" fmla="*/ 2147483646 w 5307"/>
              <a:gd name="T43" fmla="*/ 2147483646 h 3098"/>
              <a:gd name="T44" fmla="*/ 2147483646 w 5307"/>
              <a:gd name="T45" fmla="*/ 2147483646 h 3098"/>
              <a:gd name="T46" fmla="*/ 2147483646 w 5307"/>
              <a:gd name="T47" fmla="*/ 2147483646 h 3098"/>
              <a:gd name="T48" fmla="*/ 2147483646 w 5307"/>
              <a:gd name="T49" fmla="*/ 2147483646 h 3098"/>
              <a:gd name="T50" fmla="*/ 2147483646 w 5307"/>
              <a:gd name="T51" fmla="*/ 2147483646 h 3098"/>
              <a:gd name="T52" fmla="*/ 2147483646 w 5307"/>
              <a:gd name="T53" fmla="*/ 2147483646 h 3098"/>
              <a:gd name="T54" fmla="*/ 2147483646 w 5307"/>
              <a:gd name="T55" fmla="*/ 2147483646 h 3098"/>
              <a:gd name="T56" fmla="*/ 2147483646 w 5307"/>
              <a:gd name="T57" fmla="*/ 2147483646 h 3098"/>
              <a:gd name="T58" fmla="*/ 2147483646 w 5307"/>
              <a:gd name="T59" fmla="*/ 2147483646 h 3098"/>
              <a:gd name="T60" fmla="*/ 2147483646 w 5307"/>
              <a:gd name="T61" fmla="*/ 2147483646 h 3098"/>
              <a:gd name="T62" fmla="*/ 2147483646 w 5307"/>
              <a:gd name="T63" fmla="*/ 2147483646 h 3098"/>
              <a:gd name="T64" fmla="*/ 2147483646 w 5307"/>
              <a:gd name="T65" fmla="*/ 2147483646 h 3098"/>
              <a:gd name="T66" fmla="*/ 2147483646 w 5307"/>
              <a:gd name="T67" fmla="*/ 2147483646 h 3098"/>
              <a:gd name="T68" fmla="*/ 2147483646 w 5307"/>
              <a:gd name="T69" fmla="*/ 2147483646 h 3098"/>
              <a:gd name="T70" fmla="*/ 2147483646 w 5307"/>
              <a:gd name="T71" fmla="*/ 2147483646 h 3098"/>
              <a:gd name="T72" fmla="*/ 2147483646 w 5307"/>
              <a:gd name="T73" fmla="*/ 0 h 309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5307"/>
              <a:gd name="T112" fmla="*/ 0 h 3098"/>
              <a:gd name="T113" fmla="*/ 5307 w 5307"/>
              <a:gd name="T114" fmla="*/ 3098 h 309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5307" h="3098">
                <a:moveTo>
                  <a:pt x="0" y="284"/>
                </a:moveTo>
                <a:cubicBezTo>
                  <a:pt x="36" y="423"/>
                  <a:pt x="156" y="1012"/>
                  <a:pt x="216" y="1135"/>
                </a:cubicBezTo>
                <a:cubicBezTo>
                  <a:pt x="276" y="1258"/>
                  <a:pt x="308" y="1043"/>
                  <a:pt x="358" y="1021"/>
                </a:cubicBezTo>
                <a:cubicBezTo>
                  <a:pt x="408" y="999"/>
                  <a:pt x="473" y="1031"/>
                  <a:pt x="513" y="1002"/>
                </a:cubicBezTo>
                <a:cubicBezTo>
                  <a:pt x="553" y="973"/>
                  <a:pt x="562" y="809"/>
                  <a:pt x="600" y="847"/>
                </a:cubicBezTo>
                <a:cubicBezTo>
                  <a:pt x="638" y="885"/>
                  <a:pt x="722" y="1149"/>
                  <a:pt x="744" y="1231"/>
                </a:cubicBezTo>
                <a:cubicBezTo>
                  <a:pt x="766" y="1313"/>
                  <a:pt x="714" y="1315"/>
                  <a:pt x="733" y="1341"/>
                </a:cubicBezTo>
                <a:cubicBezTo>
                  <a:pt x="752" y="1367"/>
                  <a:pt x="860" y="1304"/>
                  <a:pt x="861" y="1386"/>
                </a:cubicBezTo>
                <a:cubicBezTo>
                  <a:pt x="862" y="1468"/>
                  <a:pt x="693" y="1741"/>
                  <a:pt x="737" y="1832"/>
                </a:cubicBezTo>
                <a:cubicBezTo>
                  <a:pt x="781" y="1923"/>
                  <a:pt x="1021" y="1891"/>
                  <a:pt x="1126" y="1935"/>
                </a:cubicBezTo>
                <a:cubicBezTo>
                  <a:pt x="1231" y="1979"/>
                  <a:pt x="1281" y="2168"/>
                  <a:pt x="1368" y="2095"/>
                </a:cubicBezTo>
                <a:cubicBezTo>
                  <a:pt x="1455" y="2022"/>
                  <a:pt x="1567" y="1614"/>
                  <a:pt x="1647" y="1496"/>
                </a:cubicBezTo>
                <a:cubicBezTo>
                  <a:pt x="1727" y="1378"/>
                  <a:pt x="1779" y="1484"/>
                  <a:pt x="1848" y="1386"/>
                </a:cubicBezTo>
                <a:cubicBezTo>
                  <a:pt x="1917" y="1288"/>
                  <a:pt x="2011" y="969"/>
                  <a:pt x="2058" y="911"/>
                </a:cubicBezTo>
                <a:cubicBezTo>
                  <a:pt x="2105" y="853"/>
                  <a:pt x="2108" y="996"/>
                  <a:pt x="2131" y="1039"/>
                </a:cubicBezTo>
                <a:cubicBezTo>
                  <a:pt x="2154" y="1082"/>
                  <a:pt x="2172" y="1118"/>
                  <a:pt x="2195" y="1167"/>
                </a:cubicBezTo>
                <a:cubicBezTo>
                  <a:pt x="2218" y="1216"/>
                  <a:pt x="2239" y="1289"/>
                  <a:pt x="2269" y="1332"/>
                </a:cubicBezTo>
                <a:cubicBezTo>
                  <a:pt x="2299" y="1375"/>
                  <a:pt x="2342" y="1379"/>
                  <a:pt x="2378" y="1423"/>
                </a:cubicBezTo>
                <a:cubicBezTo>
                  <a:pt x="2414" y="1467"/>
                  <a:pt x="2439" y="1551"/>
                  <a:pt x="2488" y="1597"/>
                </a:cubicBezTo>
                <a:cubicBezTo>
                  <a:pt x="2537" y="1643"/>
                  <a:pt x="2594" y="1590"/>
                  <a:pt x="2671" y="1697"/>
                </a:cubicBezTo>
                <a:cubicBezTo>
                  <a:pt x="2748" y="1804"/>
                  <a:pt x="2876" y="2158"/>
                  <a:pt x="2952" y="2239"/>
                </a:cubicBezTo>
                <a:cubicBezTo>
                  <a:pt x="3028" y="2320"/>
                  <a:pt x="3087" y="2231"/>
                  <a:pt x="3128" y="2182"/>
                </a:cubicBezTo>
                <a:cubicBezTo>
                  <a:pt x="3169" y="2133"/>
                  <a:pt x="3158" y="1987"/>
                  <a:pt x="3201" y="1944"/>
                </a:cubicBezTo>
                <a:cubicBezTo>
                  <a:pt x="3244" y="1901"/>
                  <a:pt x="3349" y="1975"/>
                  <a:pt x="3384" y="1926"/>
                </a:cubicBezTo>
                <a:cubicBezTo>
                  <a:pt x="3419" y="1877"/>
                  <a:pt x="3387" y="1701"/>
                  <a:pt x="3411" y="1652"/>
                </a:cubicBezTo>
                <a:cubicBezTo>
                  <a:pt x="3435" y="1603"/>
                  <a:pt x="3492" y="1676"/>
                  <a:pt x="3530" y="1633"/>
                </a:cubicBezTo>
                <a:cubicBezTo>
                  <a:pt x="3568" y="1590"/>
                  <a:pt x="3591" y="1429"/>
                  <a:pt x="3640" y="1396"/>
                </a:cubicBezTo>
                <a:cubicBezTo>
                  <a:pt x="3689" y="1363"/>
                  <a:pt x="3764" y="1448"/>
                  <a:pt x="3825" y="1436"/>
                </a:cubicBezTo>
                <a:cubicBezTo>
                  <a:pt x="3886" y="1424"/>
                  <a:pt x="3930" y="1323"/>
                  <a:pt x="4006" y="1322"/>
                </a:cubicBezTo>
                <a:cubicBezTo>
                  <a:pt x="4082" y="1321"/>
                  <a:pt x="4240" y="1399"/>
                  <a:pt x="4280" y="1432"/>
                </a:cubicBezTo>
                <a:cubicBezTo>
                  <a:pt x="4320" y="1465"/>
                  <a:pt x="4224" y="1461"/>
                  <a:pt x="4248" y="1519"/>
                </a:cubicBezTo>
                <a:cubicBezTo>
                  <a:pt x="4272" y="1577"/>
                  <a:pt x="4390" y="1700"/>
                  <a:pt x="4426" y="1780"/>
                </a:cubicBezTo>
                <a:cubicBezTo>
                  <a:pt x="4462" y="1860"/>
                  <a:pt x="4436" y="1963"/>
                  <a:pt x="4463" y="1999"/>
                </a:cubicBezTo>
                <a:cubicBezTo>
                  <a:pt x="4490" y="2035"/>
                  <a:pt x="4568" y="1935"/>
                  <a:pt x="4591" y="1999"/>
                </a:cubicBezTo>
                <a:cubicBezTo>
                  <a:pt x="4614" y="2063"/>
                  <a:pt x="4561" y="2266"/>
                  <a:pt x="4600" y="2383"/>
                </a:cubicBezTo>
                <a:cubicBezTo>
                  <a:pt x="4639" y="2500"/>
                  <a:pt x="4708" y="3098"/>
                  <a:pt x="4826" y="2701"/>
                </a:cubicBezTo>
                <a:cubicBezTo>
                  <a:pt x="4944" y="2304"/>
                  <a:pt x="5207" y="563"/>
                  <a:pt x="5307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L"/>
          </a:p>
        </p:txBody>
      </p:sp>
      <p:grpSp>
        <p:nvGrpSpPr>
          <p:cNvPr id="89091" name="Group 4">
            <a:extLst>
              <a:ext uri="{FF2B5EF4-FFF2-40B4-BE49-F238E27FC236}">
                <a16:creationId xmlns:a16="http://schemas.microsoft.com/office/drawing/2014/main" id="{E5C79EC8-CFE9-D94E-8FD1-F9BFF188F898}"/>
              </a:ext>
            </a:extLst>
          </p:cNvPr>
          <p:cNvGrpSpPr>
            <a:grpSpLocks/>
          </p:cNvGrpSpPr>
          <p:nvPr/>
        </p:nvGrpSpPr>
        <p:grpSpPr bwMode="auto">
          <a:xfrm rot="-1844667">
            <a:off x="6248400" y="2895600"/>
            <a:ext cx="679450" cy="323850"/>
            <a:chOff x="672" y="3321"/>
            <a:chExt cx="987" cy="471"/>
          </a:xfrm>
        </p:grpSpPr>
        <p:sp>
          <p:nvSpPr>
            <p:cNvPr id="89096" name="Freeform 5">
              <a:extLst>
                <a:ext uri="{FF2B5EF4-FFF2-40B4-BE49-F238E27FC236}">
                  <a16:creationId xmlns:a16="http://schemas.microsoft.com/office/drawing/2014/main" id="{B58A1367-D478-0C49-8104-1C106300C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" y="3321"/>
              <a:ext cx="987" cy="327"/>
            </a:xfrm>
            <a:custGeom>
              <a:avLst/>
              <a:gdLst>
                <a:gd name="T0" fmla="*/ 483 w 987"/>
                <a:gd name="T1" fmla="*/ 36 h 327"/>
                <a:gd name="T2" fmla="*/ 987 w 987"/>
                <a:gd name="T3" fmla="*/ 48 h 327"/>
                <a:gd name="T4" fmla="*/ 672 w 987"/>
                <a:gd name="T5" fmla="*/ 327 h 327"/>
                <a:gd name="T6" fmla="*/ 192 w 987"/>
                <a:gd name="T7" fmla="*/ 327 h 327"/>
                <a:gd name="T8" fmla="*/ 0 w 987"/>
                <a:gd name="T9" fmla="*/ 39 h 327"/>
                <a:gd name="T10" fmla="*/ 384 w 987"/>
                <a:gd name="T11" fmla="*/ 39 h 327"/>
                <a:gd name="T12" fmla="*/ 480 w 987"/>
                <a:gd name="T13" fmla="*/ 39 h 3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7"/>
                <a:gd name="T22" fmla="*/ 0 h 327"/>
                <a:gd name="T23" fmla="*/ 987 w 987"/>
                <a:gd name="T24" fmla="*/ 327 h 32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7" h="327">
                  <a:moveTo>
                    <a:pt x="483" y="36"/>
                  </a:moveTo>
                  <a:cubicBezTo>
                    <a:pt x="696" y="11"/>
                    <a:pt x="956" y="0"/>
                    <a:pt x="987" y="48"/>
                  </a:cubicBezTo>
                  <a:lnTo>
                    <a:pt x="672" y="327"/>
                  </a:lnTo>
                  <a:lnTo>
                    <a:pt x="192" y="327"/>
                  </a:lnTo>
                  <a:lnTo>
                    <a:pt x="0" y="39"/>
                  </a:lnTo>
                  <a:lnTo>
                    <a:pt x="384" y="39"/>
                  </a:lnTo>
                  <a:lnTo>
                    <a:pt x="480" y="39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89097" name="Oval 6">
              <a:extLst>
                <a:ext uri="{FF2B5EF4-FFF2-40B4-BE49-F238E27FC236}">
                  <a16:creationId xmlns:a16="http://schemas.microsoft.com/office/drawing/2014/main" id="{0254CAA7-2083-D046-A7D4-E7176FB36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3600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en-IL" sz="1800"/>
            </a:p>
          </p:txBody>
        </p:sp>
        <p:sp>
          <p:nvSpPr>
            <p:cNvPr id="89098" name="Oval 7">
              <a:extLst>
                <a:ext uri="{FF2B5EF4-FFF2-40B4-BE49-F238E27FC236}">
                  <a16:creationId xmlns:a16="http://schemas.microsoft.com/office/drawing/2014/main" id="{6CBC7952-C56B-3649-AC9E-7776F7EB26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00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en-IL" sz="1800"/>
            </a:p>
          </p:txBody>
        </p:sp>
      </p:grpSp>
      <p:sp>
        <p:nvSpPr>
          <p:cNvPr id="89092" name="Text Box 8">
            <a:extLst>
              <a:ext uri="{FF2B5EF4-FFF2-40B4-BE49-F238E27FC236}">
                <a16:creationId xmlns:a16="http://schemas.microsoft.com/office/drawing/2014/main" id="{2BFC15DB-EF51-7D4B-9913-EE8D3ACC9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562600"/>
            <a:ext cx="4189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The path to the global minimum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AD7E0B-FC06-2843-891D-EBE5A94CA24F}"/>
              </a:ext>
            </a:extLst>
          </p:cNvPr>
          <p:cNvSpPr txBox="1"/>
          <p:nvPr/>
        </p:nvSpPr>
        <p:spPr>
          <a:xfrm>
            <a:off x="5429256" y="6525000"/>
            <a:ext cx="3571868" cy="253916"/>
          </a:xfrm>
          <a:prstGeom prst="rect">
            <a:avLst/>
          </a:prstGeom>
          <a:ln/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1050" dirty="0"/>
              <a:t>*</a:t>
            </a:r>
            <a:r>
              <a:rPr lang="en-US" sz="1050" dirty="0"/>
              <a:t>Adapted from slides by Chen </a:t>
            </a:r>
            <a:r>
              <a:rPr lang="en-US" sz="1050" dirty="0" err="1"/>
              <a:t>Kaeasar</a:t>
            </a:r>
            <a:r>
              <a:rPr lang="en-US" sz="1050" dirty="0"/>
              <a:t>, Ben-Gurion University</a:t>
            </a:r>
            <a:endParaRPr lang="he-IL" sz="1050" dirty="0"/>
          </a:p>
        </p:txBody>
      </p:sp>
    </p:spTree>
    <p:extLst>
      <p:ext uri="{BB962C8B-B14F-4D97-AF65-F5344CB8AC3E}">
        <p14:creationId xmlns:p14="http://schemas.microsoft.com/office/powerpoint/2010/main" val="2295007501"/>
      </p:ext>
    </p:extLst>
  </p:cSld>
  <p:clrMapOvr>
    <a:masterClrMapping/>
  </p:clrMapOvr>
  <p:transition advTm="33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Text Box 2">
            <a:extLst>
              <a:ext uri="{FF2B5EF4-FFF2-40B4-BE49-F238E27FC236}">
                <a16:creationId xmlns:a16="http://schemas.microsoft.com/office/drawing/2014/main" id="{A7212F12-8DD6-0340-9F21-26C3210423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113" y="422275"/>
            <a:ext cx="41259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What kind of paths do we want?</a:t>
            </a:r>
          </a:p>
        </p:txBody>
      </p:sp>
      <p:sp>
        <p:nvSpPr>
          <p:cNvPr id="90114" name="Freeform 3">
            <a:extLst>
              <a:ext uri="{FF2B5EF4-FFF2-40B4-BE49-F238E27FC236}">
                <a16:creationId xmlns:a16="http://schemas.microsoft.com/office/drawing/2014/main" id="{87F12750-3D75-BB41-86A6-8B0A2CE8441F}"/>
              </a:ext>
            </a:extLst>
          </p:cNvPr>
          <p:cNvSpPr>
            <a:spLocks/>
          </p:cNvSpPr>
          <p:nvPr/>
        </p:nvSpPr>
        <p:spPr bwMode="auto">
          <a:xfrm>
            <a:off x="419100" y="1093788"/>
            <a:ext cx="8424863" cy="4918075"/>
          </a:xfrm>
          <a:custGeom>
            <a:avLst/>
            <a:gdLst>
              <a:gd name="T0" fmla="*/ 0 w 5307"/>
              <a:gd name="T1" fmla="*/ 2147483646 h 3098"/>
              <a:gd name="T2" fmla="*/ 2147483646 w 5307"/>
              <a:gd name="T3" fmla="*/ 2147483646 h 3098"/>
              <a:gd name="T4" fmla="*/ 2147483646 w 5307"/>
              <a:gd name="T5" fmla="*/ 2147483646 h 3098"/>
              <a:gd name="T6" fmla="*/ 2147483646 w 5307"/>
              <a:gd name="T7" fmla="*/ 2147483646 h 3098"/>
              <a:gd name="T8" fmla="*/ 2147483646 w 5307"/>
              <a:gd name="T9" fmla="*/ 2147483646 h 3098"/>
              <a:gd name="T10" fmla="*/ 2147483646 w 5307"/>
              <a:gd name="T11" fmla="*/ 2147483646 h 3098"/>
              <a:gd name="T12" fmla="*/ 2147483646 w 5307"/>
              <a:gd name="T13" fmla="*/ 2147483646 h 3098"/>
              <a:gd name="T14" fmla="*/ 2147483646 w 5307"/>
              <a:gd name="T15" fmla="*/ 2147483646 h 3098"/>
              <a:gd name="T16" fmla="*/ 2147483646 w 5307"/>
              <a:gd name="T17" fmla="*/ 2147483646 h 3098"/>
              <a:gd name="T18" fmla="*/ 2147483646 w 5307"/>
              <a:gd name="T19" fmla="*/ 2147483646 h 3098"/>
              <a:gd name="T20" fmla="*/ 2147483646 w 5307"/>
              <a:gd name="T21" fmla="*/ 2147483646 h 3098"/>
              <a:gd name="T22" fmla="*/ 2147483646 w 5307"/>
              <a:gd name="T23" fmla="*/ 2147483646 h 3098"/>
              <a:gd name="T24" fmla="*/ 2147483646 w 5307"/>
              <a:gd name="T25" fmla="*/ 2147483646 h 3098"/>
              <a:gd name="T26" fmla="*/ 2147483646 w 5307"/>
              <a:gd name="T27" fmla="*/ 2147483646 h 3098"/>
              <a:gd name="T28" fmla="*/ 2147483646 w 5307"/>
              <a:gd name="T29" fmla="*/ 2147483646 h 3098"/>
              <a:gd name="T30" fmla="*/ 2147483646 w 5307"/>
              <a:gd name="T31" fmla="*/ 2147483646 h 3098"/>
              <a:gd name="T32" fmla="*/ 2147483646 w 5307"/>
              <a:gd name="T33" fmla="*/ 2147483646 h 3098"/>
              <a:gd name="T34" fmla="*/ 2147483646 w 5307"/>
              <a:gd name="T35" fmla="*/ 2147483646 h 3098"/>
              <a:gd name="T36" fmla="*/ 2147483646 w 5307"/>
              <a:gd name="T37" fmla="*/ 2147483646 h 3098"/>
              <a:gd name="T38" fmla="*/ 2147483646 w 5307"/>
              <a:gd name="T39" fmla="*/ 2147483646 h 3098"/>
              <a:gd name="T40" fmla="*/ 2147483646 w 5307"/>
              <a:gd name="T41" fmla="*/ 2147483646 h 3098"/>
              <a:gd name="T42" fmla="*/ 2147483646 w 5307"/>
              <a:gd name="T43" fmla="*/ 2147483646 h 3098"/>
              <a:gd name="T44" fmla="*/ 2147483646 w 5307"/>
              <a:gd name="T45" fmla="*/ 2147483646 h 3098"/>
              <a:gd name="T46" fmla="*/ 2147483646 w 5307"/>
              <a:gd name="T47" fmla="*/ 2147483646 h 3098"/>
              <a:gd name="T48" fmla="*/ 2147483646 w 5307"/>
              <a:gd name="T49" fmla="*/ 2147483646 h 3098"/>
              <a:gd name="T50" fmla="*/ 2147483646 w 5307"/>
              <a:gd name="T51" fmla="*/ 2147483646 h 3098"/>
              <a:gd name="T52" fmla="*/ 2147483646 w 5307"/>
              <a:gd name="T53" fmla="*/ 2147483646 h 3098"/>
              <a:gd name="T54" fmla="*/ 2147483646 w 5307"/>
              <a:gd name="T55" fmla="*/ 2147483646 h 3098"/>
              <a:gd name="T56" fmla="*/ 2147483646 w 5307"/>
              <a:gd name="T57" fmla="*/ 2147483646 h 3098"/>
              <a:gd name="T58" fmla="*/ 2147483646 w 5307"/>
              <a:gd name="T59" fmla="*/ 2147483646 h 3098"/>
              <a:gd name="T60" fmla="*/ 2147483646 w 5307"/>
              <a:gd name="T61" fmla="*/ 2147483646 h 3098"/>
              <a:gd name="T62" fmla="*/ 2147483646 w 5307"/>
              <a:gd name="T63" fmla="*/ 2147483646 h 3098"/>
              <a:gd name="T64" fmla="*/ 2147483646 w 5307"/>
              <a:gd name="T65" fmla="*/ 2147483646 h 3098"/>
              <a:gd name="T66" fmla="*/ 2147483646 w 5307"/>
              <a:gd name="T67" fmla="*/ 2147483646 h 3098"/>
              <a:gd name="T68" fmla="*/ 2147483646 w 5307"/>
              <a:gd name="T69" fmla="*/ 2147483646 h 3098"/>
              <a:gd name="T70" fmla="*/ 2147483646 w 5307"/>
              <a:gd name="T71" fmla="*/ 2147483646 h 3098"/>
              <a:gd name="T72" fmla="*/ 2147483646 w 5307"/>
              <a:gd name="T73" fmla="*/ 0 h 309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5307"/>
              <a:gd name="T112" fmla="*/ 0 h 3098"/>
              <a:gd name="T113" fmla="*/ 5307 w 5307"/>
              <a:gd name="T114" fmla="*/ 3098 h 309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5307" h="3098">
                <a:moveTo>
                  <a:pt x="0" y="284"/>
                </a:moveTo>
                <a:cubicBezTo>
                  <a:pt x="36" y="423"/>
                  <a:pt x="156" y="1012"/>
                  <a:pt x="216" y="1135"/>
                </a:cubicBezTo>
                <a:cubicBezTo>
                  <a:pt x="276" y="1258"/>
                  <a:pt x="308" y="1043"/>
                  <a:pt x="358" y="1021"/>
                </a:cubicBezTo>
                <a:cubicBezTo>
                  <a:pt x="408" y="999"/>
                  <a:pt x="473" y="1031"/>
                  <a:pt x="513" y="1002"/>
                </a:cubicBezTo>
                <a:cubicBezTo>
                  <a:pt x="553" y="973"/>
                  <a:pt x="562" y="809"/>
                  <a:pt x="600" y="847"/>
                </a:cubicBezTo>
                <a:cubicBezTo>
                  <a:pt x="638" y="885"/>
                  <a:pt x="722" y="1149"/>
                  <a:pt x="744" y="1231"/>
                </a:cubicBezTo>
                <a:cubicBezTo>
                  <a:pt x="766" y="1313"/>
                  <a:pt x="714" y="1315"/>
                  <a:pt x="733" y="1341"/>
                </a:cubicBezTo>
                <a:cubicBezTo>
                  <a:pt x="752" y="1367"/>
                  <a:pt x="860" y="1304"/>
                  <a:pt x="861" y="1386"/>
                </a:cubicBezTo>
                <a:cubicBezTo>
                  <a:pt x="862" y="1468"/>
                  <a:pt x="693" y="1741"/>
                  <a:pt x="737" y="1832"/>
                </a:cubicBezTo>
                <a:cubicBezTo>
                  <a:pt x="781" y="1923"/>
                  <a:pt x="1021" y="1891"/>
                  <a:pt x="1126" y="1935"/>
                </a:cubicBezTo>
                <a:cubicBezTo>
                  <a:pt x="1231" y="1979"/>
                  <a:pt x="1281" y="2168"/>
                  <a:pt x="1368" y="2095"/>
                </a:cubicBezTo>
                <a:cubicBezTo>
                  <a:pt x="1455" y="2022"/>
                  <a:pt x="1567" y="1614"/>
                  <a:pt x="1647" y="1496"/>
                </a:cubicBezTo>
                <a:cubicBezTo>
                  <a:pt x="1727" y="1378"/>
                  <a:pt x="1779" y="1484"/>
                  <a:pt x="1848" y="1386"/>
                </a:cubicBezTo>
                <a:cubicBezTo>
                  <a:pt x="1917" y="1288"/>
                  <a:pt x="2011" y="969"/>
                  <a:pt x="2058" y="911"/>
                </a:cubicBezTo>
                <a:cubicBezTo>
                  <a:pt x="2105" y="853"/>
                  <a:pt x="2108" y="996"/>
                  <a:pt x="2131" y="1039"/>
                </a:cubicBezTo>
                <a:cubicBezTo>
                  <a:pt x="2154" y="1082"/>
                  <a:pt x="2172" y="1118"/>
                  <a:pt x="2195" y="1167"/>
                </a:cubicBezTo>
                <a:cubicBezTo>
                  <a:pt x="2218" y="1216"/>
                  <a:pt x="2239" y="1289"/>
                  <a:pt x="2269" y="1332"/>
                </a:cubicBezTo>
                <a:cubicBezTo>
                  <a:pt x="2299" y="1375"/>
                  <a:pt x="2342" y="1379"/>
                  <a:pt x="2378" y="1423"/>
                </a:cubicBezTo>
                <a:cubicBezTo>
                  <a:pt x="2414" y="1467"/>
                  <a:pt x="2439" y="1551"/>
                  <a:pt x="2488" y="1597"/>
                </a:cubicBezTo>
                <a:cubicBezTo>
                  <a:pt x="2537" y="1643"/>
                  <a:pt x="2594" y="1590"/>
                  <a:pt x="2671" y="1697"/>
                </a:cubicBezTo>
                <a:cubicBezTo>
                  <a:pt x="2748" y="1804"/>
                  <a:pt x="2876" y="2158"/>
                  <a:pt x="2952" y="2239"/>
                </a:cubicBezTo>
                <a:cubicBezTo>
                  <a:pt x="3028" y="2320"/>
                  <a:pt x="3087" y="2231"/>
                  <a:pt x="3128" y="2182"/>
                </a:cubicBezTo>
                <a:cubicBezTo>
                  <a:pt x="3169" y="2133"/>
                  <a:pt x="3158" y="1987"/>
                  <a:pt x="3201" y="1944"/>
                </a:cubicBezTo>
                <a:cubicBezTo>
                  <a:pt x="3244" y="1901"/>
                  <a:pt x="3349" y="1975"/>
                  <a:pt x="3384" y="1926"/>
                </a:cubicBezTo>
                <a:cubicBezTo>
                  <a:pt x="3419" y="1877"/>
                  <a:pt x="3387" y="1701"/>
                  <a:pt x="3411" y="1652"/>
                </a:cubicBezTo>
                <a:cubicBezTo>
                  <a:pt x="3435" y="1603"/>
                  <a:pt x="3492" y="1676"/>
                  <a:pt x="3530" y="1633"/>
                </a:cubicBezTo>
                <a:cubicBezTo>
                  <a:pt x="3568" y="1590"/>
                  <a:pt x="3591" y="1429"/>
                  <a:pt x="3640" y="1396"/>
                </a:cubicBezTo>
                <a:cubicBezTo>
                  <a:pt x="3689" y="1363"/>
                  <a:pt x="3764" y="1448"/>
                  <a:pt x="3825" y="1436"/>
                </a:cubicBezTo>
                <a:cubicBezTo>
                  <a:pt x="3886" y="1424"/>
                  <a:pt x="3930" y="1323"/>
                  <a:pt x="4006" y="1322"/>
                </a:cubicBezTo>
                <a:cubicBezTo>
                  <a:pt x="4082" y="1321"/>
                  <a:pt x="4240" y="1399"/>
                  <a:pt x="4280" y="1432"/>
                </a:cubicBezTo>
                <a:cubicBezTo>
                  <a:pt x="4320" y="1465"/>
                  <a:pt x="4224" y="1461"/>
                  <a:pt x="4248" y="1519"/>
                </a:cubicBezTo>
                <a:cubicBezTo>
                  <a:pt x="4272" y="1577"/>
                  <a:pt x="4390" y="1700"/>
                  <a:pt x="4426" y="1780"/>
                </a:cubicBezTo>
                <a:cubicBezTo>
                  <a:pt x="4462" y="1860"/>
                  <a:pt x="4436" y="1963"/>
                  <a:pt x="4463" y="1999"/>
                </a:cubicBezTo>
                <a:cubicBezTo>
                  <a:pt x="4490" y="2035"/>
                  <a:pt x="4568" y="1935"/>
                  <a:pt x="4591" y="1999"/>
                </a:cubicBezTo>
                <a:cubicBezTo>
                  <a:pt x="4614" y="2063"/>
                  <a:pt x="4561" y="2266"/>
                  <a:pt x="4600" y="2383"/>
                </a:cubicBezTo>
                <a:cubicBezTo>
                  <a:pt x="4639" y="2500"/>
                  <a:pt x="4708" y="3098"/>
                  <a:pt x="4826" y="2701"/>
                </a:cubicBezTo>
                <a:cubicBezTo>
                  <a:pt x="4944" y="2304"/>
                  <a:pt x="5207" y="563"/>
                  <a:pt x="5307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L"/>
          </a:p>
        </p:txBody>
      </p:sp>
      <p:grpSp>
        <p:nvGrpSpPr>
          <p:cNvPr id="90115" name="Group 4">
            <a:extLst>
              <a:ext uri="{FF2B5EF4-FFF2-40B4-BE49-F238E27FC236}">
                <a16:creationId xmlns:a16="http://schemas.microsoft.com/office/drawing/2014/main" id="{FD71F8AD-A9E2-2148-987F-6447F3AC5A60}"/>
              </a:ext>
            </a:extLst>
          </p:cNvPr>
          <p:cNvGrpSpPr>
            <a:grpSpLocks/>
          </p:cNvGrpSpPr>
          <p:nvPr/>
        </p:nvGrpSpPr>
        <p:grpSpPr bwMode="auto">
          <a:xfrm rot="1589785">
            <a:off x="6858000" y="2971800"/>
            <a:ext cx="679450" cy="323850"/>
            <a:chOff x="672" y="3321"/>
            <a:chExt cx="987" cy="471"/>
          </a:xfrm>
        </p:grpSpPr>
        <p:sp>
          <p:nvSpPr>
            <p:cNvPr id="90120" name="Freeform 5">
              <a:extLst>
                <a:ext uri="{FF2B5EF4-FFF2-40B4-BE49-F238E27FC236}">
                  <a16:creationId xmlns:a16="http://schemas.microsoft.com/office/drawing/2014/main" id="{AC5E6447-EA5A-7F44-A54E-5E261D4A4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" y="3321"/>
              <a:ext cx="987" cy="327"/>
            </a:xfrm>
            <a:custGeom>
              <a:avLst/>
              <a:gdLst>
                <a:gd name="T0" fmla="*/ 483 w 987"/>
                <a:gd name="T1" fmla="*/ 36 h 327"/>
                <a:gd name="T2" fmla="*/ 987 w 987"/>
                <a:gd name="T3" fmla="*/ 48 h 327"/>
                <a:gd name="T4" fmla="*/ 672 w 987"/>
                <a:gd name="T5" fmla="*/ 327 h 327"/>
                <a:gd name="T6" fmla="*/ 192 w 987"/>
                <a:gd name="T7" fmla="*/ 327 h 327"/>
                <a:gd name="T8" fmla="*/ 0 w 987"/>
                <a:gd name="T9" fmla="*/ 39 h 327"/>
                <a:gd name="T10" fmla="*/ 384 w 987"/>
                <a:gd name="T11" fmla="*/ 39 h 327"/>
                <a:gd name="T12" fmla="*/ 480 w 987"/>
                <a:gd name="T13" fmla="*/ 39 h 3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7"/>
                <a:gd name="T22" fmla="*/ 0 h 327"/>
                <a:gd name="T23" fmla="*/ 987 w 987"/>
                <a:gd name="T24" fmla="*/ 327 h 32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7" h="327">
                  <a:moveTo>
                    <a:pt x="483" y="36"/>
                  </a:moveTo>
                  <a:cubicBezTo>
                    <a:pt x="696" y="11"/>
                    <a:pt x="956" y="0"/>
                    <a:pt x="987" y="48"/>
                  </a:cubicBezTo>
                  <a:lnTo>
                    <a:pt x="672" y="327"/>
                  </a:lnTo>
                  <a:lnTo>
                    <a:pt x="192" y="327"/>
                  </a:lnTo>
                  <a:lnTo>
                    <a:pt x="0" y="39"/>
                  </a:lnTo>
                  <a:lnTo>
                    <a:pt x="384" y="39"/>
                  </a:lnTo>
                  <a:lnTo>
                    <a:pt x="480" y="39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90121" name="Oval 6">
              <a:extLst>
                <a:ext uri="{FF2B5EF4-FFF2-40B4-BE49-F238E27FC236}">
                  <a16:creationId xmlns:a16="http://schemas.microsoft.com/office/drawing/2014/main" id="{95F87278-90D1-4D4B-BCEE-A7A6321CEA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3600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en-IL" sz="1800"/>
            </a:p>
          </p:txBody>
        </p:sp>
        <p:sp>
          <p:nvSpPr>
            <p:cNvPr id="90122" name="Oval 7">
              <a:extLst>
                <a:ext uri="{FF2B5EF4-FFF2-40B4-BE49-F238E27FC236}">
                  <a16:creationId xmlns:a16="http://schemas.microsoft.com/office/drawing/2014/main" id="{4142F296-11A0-594D-BD48-B12A9DE88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00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en-IL" sz="1800"/>
            </a:p>
          </p:txBody>
        </p:sp>
      </p:grpSp>
      <p:sp>
        <p:nvSpPr>
          <p:cNvPr id="90116" name="Text Box 8">
            <a:extLst>
              <a:ext uri="{FF2B5EF4-FFF2-40B4-BE49-F238E27FC236}">
                <a16:creationId xmlns:a16="http://schemas.microsoft.com/office/drawing/2014/main" id="{3FD0065C-1C3A-154F-8F2F-756453319D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562600"/>
            <a:ext cx="4189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The path to the global minimum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29EEB6-6608-7C45-92D8-FF051245387A}"/>
              </a:ext>
            </a:extLst>
          </p:cNvPr>
          <p:cNvSpPr txBox="1"/>
          <p:nvPr/>
        </p:nvSpPr>
        <p:spPr>
          <a:xfrm>
            <a:off x="5429256" y="6525000"/>
            <a:ext cx="3571868" cy="253916"/>
          </a:xfrm>
          <a:prstGeom prst="rect">
            <a:avLst/>
          </a:prstGeom>
          <a:ln/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1050" dirty="0"/>
              <a:t>*</a:t>
            </a:r>
            <a:r>
              <a:rPr lang="en-US" sz="1050" dirty="0"/>
              <a:t>Adapted from slides by Chen </a:t>
            </a:r>
            <a:r>
              <a:rPr lang="en-US" sz="1050" dirty="0" err="1"/>
              <a:t>Kaeasar</a:t>
            </a:r>
            <a:r>
              <a:rPr lang="en-US" sz="1050" dirty="0"/>
              <a:t>, Ben-Gurion University</a:t>
            </a:r>
            <a:endParaRPr lang="he-IL" sz="1050" dirty="0"/>
          </a:p>
        </p:txBody>
      </p:sp>
    </p:spTree>
    <p:extLst>
      <p:ext uri="{BB962C8B-B14F-4D97-AF65-F5344CB8AC3E}">
        <p14:creationId xmlns:p14="http://schemas.microsoft.com/office/powerpoint/2010/main" val="1211777262"/>
      </p:ext>
    </p:extLst>
  </p:cSld>
  <p:clrMapOvr>
    <a:masterClrMapping/>
  </p:clrMapOvr>
  <p:transition advTm="33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ext Box 2">
            <a:extLst>
              <a:ext uri="{FF2B5EF4-FFF2-40B4-BE49-F238E27FC236}">
                <a16:creationId xmlns:a16="http://schemas.microsoft.com/office/drawing/2014/main" id="{0B7C97F8-3CCC-8542-B7FD-4E4F2FCD7E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113" y="422275"/>
            <a:ext cx="41259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What kind of paths do we want?</a:t>
            </a:r>
          </a:p>
        </p:txBody>
      </p:sp>
      <p:sp>
        <p:nvSpPr>
          <p:cNvPr id="91138" name="Freeform 3">
            <a:extLst>
              <a:ext uri="{FF2B5EF4-FFF2-40B4-BE49-F238E27FC236}">
                <a16:creationId xmlns:a16="http://schemas.microsoft.com/office/drawing/2014/main" id="{7B6A906C-179F-D645-98B2-A443D92E6E02}"/>
              </a:ext>
            </a:extLst>
          </p:cNvPr>
          <p:cNvSpPr>
            <a:spLocks/>
          </p:cNvSpPr>
          <p:nvPr/>
        </p:nvSpPr>
        <p:spPr bwMode="auto">
          <a:xfrm>
            <a:off x="419100" y="1093788"/>
            <a:ext cx="8424863" cy="4918075"/>
          </a:xfrm>
          <a:custGeom>
            <a:avLst/>
            <a:gdLst>
              <a:gd name="T0" fmla="*/ 0 w 5307"/>
              <a:gd name="T1" fmla="*/ 2147483646 h 3098"/>
              <a:gd name="T2" fmla="*/ 2147483646 w 5307"/>
              <a:gd name="T3" fmla="*/ 2147483646 h 3098"/>
              <a:gd name="T4" fmla="*/ 2147483646 w 5307"/>
              <a:gd name="T5" fmla="*/ 2147483646 h 3098"/>
              <a:gd name="T6" fmla="*/ 2147483646 w 5307"/>
              <a:gd name="T7" fmla="*/ 2147483646 h 3098"/>
              <a:gd name="T8" fmla="*/ 2147483646 w 5307"/>
              <a:gd name="T9" fmla="*/ 2147483646 h 3098"/>
              <a:gd name="T10" fmla="*/ 2147483646 w 5307"/>
              <a:gd name="T11" fmla="*/ 2147483646 h 3098"/>
              <a:gd name="T12" fmla="*/ 2147483646 w 5307"/>
              <a:gd name="T13" fmla="*/ 2147483646 h 3098"/>
              <a:gd name="T14" fmla="*/ 2147483646 w 5307"/>
              <a:gd name="T15" fmla="*/ 2147483646 h 3098"/>
              <a:gd name="T16" fmla="*/ 2147483646 w 5307"/>
              <a:gd name="T17" fmla="*/ 2147483646 h 3098"/>
              <a:gd name="T18" fmla="*/ 2147483646 w 5307"/>
              <a:gd name="T19" fmla="*/ 2147483646 h 3098"/>
              <a:gd name="T20" fmla="*/ 2147483646 w 5307"/>
              <a:gd name="T21" fmla="*/ 2147483646 h 3098"/>
              <a:gd name="T22" fmla="*/ 2147483646 w 5307"/>
              <a:gd name="T23" fmla="*/ 2147483646 h 3098"/>
              <a:gd name="T24" fmla="*/ 2147483646 w 5307"/>
              <a:gd name="T25" fmla="*/ 2147483646 h 3098"/>
              <a:gd name="T26" fmla="*/ 2147483646 w 5307"/>
              <a:gd name="T27" fmla="*/ 2147483646 h 3098"/>
              <a:gd name="T28" fmla="*/ 2147483646 w 5307"/>
              <a:gd name="T29" fmla="*/ 2147483646 h 3098"/>
              <a:gd name="T30" fmla="*/ 2147483646 w 5307"/>
              <a:gd name="T31" fmla="*/ 2147483646 h 3098"/>
              <a:gd name="T32" fmla="*/ 2147483646 w 5307"/>
              <a:gd name="T33" fmla="*/ 2147483646 h 3098"/>
              <a:gd name="T34" fmla="*/ 2147483646 w 5307"/>
              <a:gd name="T35" fmla="*/ 2147483646 h 3098"/>
              <a:gd name="T36" fmla="*/ 2147483646 w 5307"/>
              <a:gd name="T37" fmla="*/ 2147483646 h 3098"/>
              <a:gd name="T38" fmla="*/ 2147483646 w 5307"/>
              <a:gd name="T39" fmla="*/ 2147483646 h 3098"/>
              <a:gd name="T40" fmla="*/ 2147483646 w 5307"/>
              <a:gd name="T41" fmla="*/ 2147483646 h 3098"/>
              <a:gd name="T42" fmla="*/ 2147483646 w 5307"/>
              <a:gd name="T43" fmla="*/ 2147483646 h 3098"/>
              <a:gd name="T44" fmla="*/ 2147483646 w 5307"/>
              <a:gd name="T45" fmla="*/ 2147483646 h 3098"/>
              <a:gd name="T46" fmla="*/ 2147483646 w 5307"/>
              <a:gd name="T47" fmla="*/ 2147483646 h 3098"/>
              <a:gd name="T48" fmla="*/ 2147483646 w 5307"/>
              <a:gd name="T49" fmla="*/ 2147483646 h 3098"/>
              <a:gd name="T50" fmla="*/ 2147483646 w 5307"/>
              <a:gd name="T51" fmla="*/ 2147483646 h 3098"/>
              <a:gd name="T52" fmla="*/ 2147483646 w 5307"/>
              <a:gd name="T53" fmla="*/ 2147483646 h 3098"/>
              <a:gd name="T54" fmla="*/ 2147483646 w 5307"/>
              <a:gd name="T55" fmla="*/ 2147483646 h 3098"/>
              <a:gd name="T56" fmla="*/ 2147483646 w 5307"/>
              <a:gd name="T57" fmla="*/ 2147483646 h 3098"/>
              <a:gd name="T58" fmla="*/ 2147483646 w 5307"/>
              <a:gd name="T59" fmla="*/ 2147483646 h 3098"/>
              <a:gd name="T60" fmla="*/ 2147483646 w 5307"/>
              <a:gd name="T61" fmla="*/ 2147483646 h 3098"/>
              <a:gd name="T62" fmla="*/ 2147483646 w 5307"/>
              <a:gd name="T63" fmla="*/ 2147483646 h 3098"/>
              <a:gd name="T64" fmla="*/ 2147483646 w 5307"/>
              <a:gd name="T65" fmla="*/ 2147483646 h 3098"/>
              <a:gd name="T66" fmla="*/ 2147483646 w 5307"/>
              <a:gd name="T67" fmla="*/ 2147483646 h 3098"/>
              <a:gd name="T68" fmla="*/ 2147483646 w 5307"/>
              <a:gd name="T69" fmla="*/ 2147483646 h 3098"/>
              <a:gd name="T70" fmla="*/ 2147483646 w 5307"/>
              <a:gd name="T71" fmla="*/ 2147483646 h 3098"/>
              <a:gd name="T72" fmla="*/ 2147483646 w 5307"/>
              <a:gd name="T73" fmla="*/ 0 h 309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5307"/>
              <a:gd name="T112" fmla="*/ 0 h 3098"/>
              <a:gd name="T113" fmla="*/ 5307 w 5307"/>
              <a:gd name="T114" fmla="*/ 3098 h 309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5307" h="3098">
                <a:moveTo>
                  <a:pt x="0" y="284"/>
                </a:moveTo>
                <a:cubicBezTo>
                  <a:pt x="36" y="423"/>
                  <a:pt x="156" y="1012"/>
                  <a:pt x="216" y="1135"/>
                </a:cubicBezTo>
                <a:cubicBezTo>
                  <a:pt x="276" y="1258"/>
                  <a:pt x="308" y="1043"/>
                  <a:pt x="358" y="1021"/>
                </a:cubicBezTo>
                <a:cubicBezTo>
                  <a:pt x="408" y="999"/>
                  <a:pt x="473" y="1031"/>
                  <a:pt x="513" y="1002"/>
                </a:cubicBezTo>
                <a:cubicBezTo>
                  <a:pt x="553" y="973"/>
                  <a:pt x="562" y="809"/>
                  <a:pt x="600" y="847"/>
                </a:cubicBezTo>
                <a:cubicBezTo>
                  <a:pt x="638" y="885"/>
                  <a:pt x="722" y="1149"/>
                  <a:pt x="744" y="1231"/>
                </a:cubicBezTo>
                <a:cubicBezTo>
                  <a:pt x="766" y="1313"/>
                  <a:pt x="714" y="1315"/>
                  <a:pt x="733" y="1341"/>
                </a:cubicBezTo>
                <a:cubicBezTo>
                  <a:pt x="752" y="1367"/>
                  <a:pt x="860" y="1304"/>
                  <a:pt x="861" y="1386"/>
                </a:cubicBezTo>
                <a:cubicBezTo>
                  <a:pt x="862" y="1468"/>
                  <a:pt x="693" y="1741"/>
                  <a:pt x="737" y="1832"/>
                </a:cubicBezTo>
                <a:cubicBezTo>
                  <a:pt x="781" y="1923"/>
                  <a:pt x="1021" y="1891"/>
                  <a:pt x="1126" y="1935"/>
                </a:cubicBezTo>
                <a:cubicBezTo>
                  <a:pt x="1231" y="1979"/>
                  <a:pt x="1281" y="2168"/>
                  <a:pt x="1368" y="2095"/>
                </a:cubicBezTo>
                <a:cubicBezTo>
                  <a:pt x="1455" y="2022"/>
                  <a:pt x="1567" y="1614"/>
                  <a:pt x="1647" y="1496"/>
                </a:cubicBezTo>
                <a:cubicBezTo>
                  <a:pt x="1727" y="1378"/>
                  <a:pt x="1779" y="1484"/>
                  <a:pt x="1848" y="1386"/>
                </a:cubicBezTo>
                <a:cubicBezTo>
                  <a:pt x="1917" y="1288"/>
                  <a:pt x="2011" y="969"/>
                  <a:pt x="2058" y="911"/>
                </a:cubicBezTo>
                <a:cubicBezTo>
                  <a:pt x="2105" y="853"/>
                  <a:pt x="2108" y="996"/>
                  <a:pt x="2131" y="1039"/>
                </a:cubicBezTo>
                <a:cubicBezTo>
                  <a:pt x="2154" y="1082"/>
                  <a:pt x="2172" y="1118"/>
                  <a:pt x="2195" y="1167"/>
                </a:cubicBezTo>
                <a:cubicBezTo>
                  <a:pt x="2218" y="1216"/>
                  <a:pt x="2239" y="1289"/>
                  <a:pt x="2269" y="1332"/>
                </a:cubicBezTo>
                <a:cubicBezTo>
                  <a:pt x="2299" y="1375"/>
                  <a:pt x="2342" y="1379"/>
                  <a:pt x="2378" y="1423"/>
                </a:cubicBezTo>
                <a:cubicBezTo>
                  <a:pt x="2414" y="1467"/>
                  <a:pt x="2439" y="1551"/>
                  <a:pt x="2488" y="1597"/>
                </a:cubicBezTo>
                <a:cubicBezTo>
                  <a:pt x="2537" y="1643"/>
                  <a:pt x="2594" y="1590"/>
                  <a:pt x="2671" y="1697"/>
                </a:cubicBezTo>
                <a:cubicBezTo>
                  <a:pt x="2748" y="1804"/>
                  <a:pt x="2876" y="2158"/>
                  <a:pt x="2952" y="2239"/>
                </a:cubicBezTo>
                <a:cubicBezTo>
                  <a:pt x="3028" y="2320"/>
                  <a:pt x="3087" y="2231"/>
                  <a:pt x="3128" y="2182"/>
                </a:cubicBezTo>
                <a:cubicBezTo>
                  <a:pt x="3169" y="2133"/>
                  <a:pt x="3158" y="1987"/>
                  <a:pt x="3201" y="1944"/>
                </a:cubicBezTo>
                <a:cubicBezTo>
                  <a:pt x="3244" y="1901"/>
                  <a:pt x="3349" y="1975"/>
                  <a:pt x="3384" y="1926"/>
                </a:cubicBezTo>
                <a:cubicBezTo>
                  <a:pt x="3419" y="1877"/>
                  <a:pt x="3387" y="1701"/>
                  <a:pt x="3411" y="1652"/>
                </a:cubicBezTo>
                <a:cubicBezTo>
                  <a:pt x="3435" y="1603"/>
                  <a:pt x="3492" y="1676"/>
                  <a:pt x="3530" y="1633"/>
                </a:cubicBezTo>
                <a:cubicBezTo>
                  <a:pt x="3568" y="1590"/>
                  <a:pt x="3591" y="1429"/>
                  <a:pt x="3640" y="1396"/>
                </a:cubicBezTo>
                <a:cubicBezTo>
                  <a:pt x="3689" y="1363"/>
                  <a:pt x="3764" y="1448"/>
                  <a:pt x="3825" y="1436"/>
                </a:cubicBezTo>
                <a:cubicBezTo>
                  <a:pt x="3886" y="1424"/>
                  <a:pt x="3930" y="1323"/>
                  <a:pt x="4006" y="1322"/>
                </a:cubicBezTo>
                <a:cubicBezTo>
                  <a:pt x="4082" y="1321"/>
                  <a:pt x="4240" y="1399"/>
                  <a:pt x="4280" y="1432"/>
                </a:cubicBezTo>
                <a:cubicBezTo>
                  <a:pt x="4320" y="1465"/>
                  <a:pt x="4224" y="1461"/>
                  <a:pt x="4248" y="1519"/>
                </a:cubicBezTo>
                <a:cubicBezTo>
                  <a:pt x="4272" y="1577"/>
                  <a:pt x="4390" y="1700"/>
                  <a:pt x="4426" y="1780"/>
                </a:cubicBezTo>
                <a:cubicBezTo>
                  <a:pt x="4462" y="1860"/>
                  <a:pt x="4436" y="1963"/>
                  <a:pt x="4463" y="1999"/>
                </a:cubicBezTo>
                <a:cubicBezTo>
                  <a:pt x="4490" y="2035"/>
                  <a:pt x="4568" y="1935"/>
                  <a:pt x="4591" y="1999"/>
                </a:cubicBezTo>
                <a:cubicBezTo>
                  <a:pt x="4614" y="2063"/>
                  <a:pt x="4561" y="2266"/>
                  <a:pt x="4600" y="2383"/>
                </a:cubicBezTo>
                <a:cubicBezTo>
                  <a:pt x="4639" y="2500"/>
                  <a:pt x="4708" y="3098"/>
                  <a:pt x="4826" y="2701"/>
                </a:cubicBezTo>
                <a:cubicBezTo>
                  <a:pt x="4944" y="2304"/>
                  <a:pt x="5207" y="563"/>
                  <a:pt x="5307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L"/>
          </a:p>
        </p:txBody>
      </p:sp>
      <p:grpSp>
        <p:nvGrpSpPr>
          <p:cNvPr id="91139" name="Group 4">
            <a:extLst>
              <a:ext uri="{FF2B5EF4-FFF2-40B4-BE49-F238E27FC236}">
                <a16:creationId xmlns:a16="http://schemas.microsoft.com/office/drawing/2014/main" id="{5833D142-B1D1-1B42-95DB-89FF5E454F5F}"/>
              </a:ext>
            </a:extLst>
          </p:cNvPr>
          <p:cNvGrpSpPr>
            <a:grpSpLocks/>
          </p:cNvGrpSpPr>
          <p:nvPr/>
        </p:nvGrpSpPr>
        <p:grpSpPr bwMode="auto">
          <a:xfrm rot="3827770">
            <a:off x="7213600" y="3606800"/>
            <a:ext cx="679450" cy="323850"/>
            <a:chOff x="672" y="3321"/>
            <a:chExt cx="987" cy="471"/>
          </a:xfrm>
        </p:grpSpPr>
        <p:sp>
          <p:nvSpPr>
            <p:cNvPr id="91144" name="Freeform 5">
              <a:extLst>
                <a:ext uri="{FF2B5EF4-FFF2-40B4-BE49-F238E27FC236}">
                  <a16:creationId xmlns:a16="http://schemas.microsoft.com/office/drawing/2014/main" id="{AD298D47-CF48-7545-8806-05AF87489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" y="3321"/>
              <a:ext cx="987" cy="327"/>
            </a:xfrm>
            <a:custGeom>
              <a:avLst/>
              <a:gdLst>
                <a:gd name="T0" fmla="*/ 483 w 987"/>
                <a:gd name="T1" fmla="*/ 36 h 327"/>
                <a:gd name="T2" fmla="*/ 987 w 987"/>
                <a:gd name="T3" fmla="*/ 48 h 327"/>
                <a:gd name="T4" fmla="*/ 672 w 987"/>
                <a:gd name="T5" fmla="*/ 327 h 327"/>
                <a:gd name="T6" fmla="*/ 192 w 987"/>
                <a:gd name="T7" fmla="*/ 327 h 327"/>
                <a:gd name="T8" fmla="*/ 0 w 987"/>
                <a:gd name="T9" fmla="*/ 39 h 327"/>
                <a:gd name="T10" fmla="*/ 384 w 987"/>
                <a:gd name="T11" fmla="*/ 39 h 327"/>
                <a:gd name="T12" fmla="*/ 480 w 987"/>
                <a:gd name="T13" fmla="*/ 39 h 3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7"/>
                <a:gd name="T22" fmla="*/ 0 h 327"/>
                <a:gd name="T23" fmla="*/ 987 w 987"/>
                <a:gd name="T24" fmla="*/ 327 h 32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7" h="327">
                  <a:moveTo>
                    <a:pt x="483" y="36"/>
                  </a:moveTo>
                  <a:cubicBezTo>
                    <a:pt x="696" y="11"/>
                    <a:pt x="956" y="0"/>
                    <a:pt x="987" y="48"/>
                  </a:cubicBezTo>
                  <a:lnTo>
                    <a:pt x="672" y="327"/>
                  </a:lnTo>
                  <a:lnTo>
                    <a:pt x="192" y="327"/>
                  </a:lnTo>
                  <a:lnTo>
                    <a:pt x="0" y="39"/>
                  </a:lnTo>
                  <a:lnTo>
                    <a:pt x="384" y="39"/>
                  </a:lnTo>
                  <a:lnTo>
                    <a:pt x="480" y="39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91145" name="Oval 6">
              <a:extLst>
                <a:ext uri="{FF2B5EF4-FFF2-40B4-BE49-F238E27FC236}">
                  <a16:creationId xmlns:a16="http://schemas.microsoft.com/office/drawing/2014/main" id="{C4A1EB66-7B54-BF48-B3EB-0C44E9AAC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3600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en-IL" sz="1800"/>
            </a:p>
          </p:txBody>
        </p:sp>
        <p:sp>
          <p:nvSpPr>
            <p:cNvPr id="91146" name="Oval 7">
              <a:extLst>
                <a:ext uri="{FF2B5EF4-FFF2-40B4-BE49-F238E27FC236}">
                  <a16:creationId xmlns:a16="http://schemas.microsoft.com/office/drawing/2014/main" id="{07BC82C0-7980-3745-87A4-B4719A5BC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00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en-IL" sz="1800"/>
            </a:p>
          </p:txBody>
        </p:sp>
      </p:grpSp>
      <p:sp>
        <p:nvSpPr>
          <p:cNvPr id="91140" name="Text Box 8">
            <a:extLst>
              <a:ext uri="{FF2B5EF4-FFF2-40B4-BE49-F238E27FC236}">
                <a16:creationId xmlns:a16="http://schemas.microsoft.com/office/drawing/2014/main" id="{41B73912-0472-4141-86BE-0151C7267B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562600"/>
            <a:ext cx="4189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The path to the global minimum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A24873-EB97-174D-9BEE-9C6AE7A64532}"/>
              </a:ext>
            </a:extLst>
          </p:cNvPr>
          <p:cNvSpPr txBox="1"/>
          <p:nvPr/>
        </p:nvSpPr>
        <p:spPr>
          <a:xfrm>
            <a:off x="5429256" y="6525000"/>
            <a:ext cx="3571868" cy="253916"/>
          </a:xfrm>
          <a:prstGeom prst="rect">
            <a:avLst/>
          </a:prstGeom>
          <a:ln/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1050" dirty="0"/>
              <a:t>*</a:t>
            </a:r>
            <a:r>
              <a:rPr lang="en-US" sz="1050" dirty="0"/>
              <a:t>Adapted from slides by Chen </a:t>
            </a:r>
            <a:r>
              <a:rPr lang="en-US" sz="1050" dirty="0" err="1"/>
              <a:t>Kaeasar</a:t>
            </a:r>
            <a:r>
              <a:rPr lang="en-US" sz="1050" dirty="0"/>
              <a:t>, Ben-Gurion University</a:t>
            </a:r>
            <a:endParaRPr lang="he-IL" sz="1050" dirty="0"/>
          </a:p>
        </p:txBody>
      </p:sp>
    </p:spTree>
    <p:extLst>
      <p:ext uri="{BB962C8B-B14F-4D97-AF65-F5344CB8AC3E}">
        <p14:creationId xmlns:p14="http://schemas.microsoft.com/office/powerpoint/2010/main" val="4099383734"/>
      </p:ext>
    </p:extLst>
  </p:cSld>
  <p:clrMapOvr>
    <a:masterClrMapping/>
  </p:clrMapOvr>
  <p:transition advTm="33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7FEB0FD-5A4A-2449-9033-A8B9028882E7}"/>
              </a:ext>
            </a:extLst>
          </p:cNvPr>
          <p:cNvSpPr/>
          <p:nvPr/>
        </p:nvSpPr>
        <p:spPr>
          <a:xfrm>
            <a:off x="357188" y="1500188"/>
            <a:ext cx="8501062" cy="378618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e-IL"/>
          </a:p>
        </p:txBody>
      </p:sp>
      <p:sp>
        <p:nvSpPr>
          <p:cNvPr id="43010" name="Title 1">
            <a:extLst>
              <a:ext uri="{FF2B5EF4-FFF2-40B4-BE49-F238E27FC236}">
                <a16:creationId xmlns:a16="http://schemas.microsoft.com/office/drawing/2014/main" id="{AF596231-77AB-3345-9520-9E849A053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L" sz="3600" dirty="0">
                <a:solidFill>
                  <a:srgbClr val="002060"/>
                </a:solidFill>
                <a:cs typeface="Times New Roman" panose="02020603050405020304" pitchFamily="18" charset="0"/>
              </a:rPr>
              <a:t>Gradient Descent Minimization Algorithm:</a:t>
            </a:r>
            <a:endParaRPr lang="he-IL" altLang="en-IL" sz="3600" dirty="0">
              <a:solidFill>
                <a:srgbClr val="002060"/>
              </a:solidFill>
            </a:endParaRPr>
          </a:p>
        </p:txBody>
      </p:sp>
      <p:sp>
        <p:nvSpPr>
          <p:cNvPr id="43011" name="Content Placeholder 2">
            <a:extLst>
              <a:ext uri="{FF2B5EF4-FFF2-40B4-BE49-F238E27FC236}">
                <a16:creationId xmlns:a16="http://schemas.microsoft.com/office/drawing/2014/main" id="{B3195E95-9775-4445-81C2-F46D9119E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213" y="1689100"/>
            <a:ext cx="8229600" cy="4525963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IL" sz="1600" b="1" dirty="0">
                <a:cs typeface="Arial" panose="020B0604020202020204" pitchFamily="34" charset="0"/>
              </a:rPr>
              <a:t>Parameters:</a:t>
            </a:r>
            <a:r>
              <a:rPr lang="en-US" altLang="en-IL" sz="1600" dirty="0">
                <a:cs typeface="Arial" panose="020B0604020202020204" pitchFamily="34" charset="0"/>
              </a:rPr>
              <a:t> </a:t>
            </a:r>
            <a:br>
              <a:rPr lang="en-US" altLang="en-IL" sz="1600" dirty="0">
                <a:cs typeface="Arial" panose="020B0604020202020204" pitchFamily="34" charset="0"/>
              </a:rPr>
            </a:br>
            <a:r>
              <a:rPr lang="el-GR" altLang="en-IL" sz="1600" dirty="0">
                <a:cs typeface="Arial" panose="020B0604020202020204" pitchFamily="34" charset="0"/>
              </a:rPr>
              <a:t>λ </a:t>
            </a:r>
            <a:r>
              <a:rPr lang="en-US" altLang="en-IL" sz="1600" dirty="0">
                <a:cs typeface="Arial" panose="020B0604020202020204" pitchFamily="34" charset="0"/>
              </a:rPr>
              <a:t>= step size  ;  </a:t>
            </a:r>
            <a:r>
              <a:rPr lang="en-US" altLang="en-IL" sz="1600" dirty="0">
                <a:cs typeface="Arial" panose="020B0604020202020204" pitchFamily="34" charset="0"/>
                <a:sym typeface="Symbol" pitchFamily="2" charset="2"/>
              </a:rPr>
              <a:t> = </a:t>
            </a:r>
            <a:r>
              <a:rPr lang="en-US" altLang="en-IL" sz="1600" dirty="0">
                <a:cs typeface="Arial" panose="020B0604020202020204" pitchFamily="34" charset="0"/>
              </a:rPr>
              <a:t>convergence threshold</a:t>
            </a:r>
          </a:p>
          <a:p>
            <a:pPr eaLnBrk="1" hangingPunct="1"/>
            <a:r>
              <a:rPr lang="en-US" altLang="en-IL" dirty="0">
                <a:latin typeface="Consolas" panose="020B0609020204030204" pitchFamily="49" charset="0"/>
                <a:cs typeface="Consolas" panose="020B0609020204030204" pitchFamily="49" charset="0"/>
              </a:rPr>
              <a:t>x = random starting point</a:t>
            </a:r>
          </a:p>
          <a:p>
            <a:pPr eaLnBrk="1" hangingPunct="1"/>
            <a:r>
              <a:rPr lang="en-US" altLang="en-IL" dirty="0">
                <a:latin typeface="Consolas" panose="020B0609020204030204" pitchFamily="49" charset="0"/>
                <a:cs typeface="Consolas" panose="020B0609020204030204" pitchFamily="49" charset="0"/>
                <a:sym typeface="Wingdings 3" pitchFamily="2" charset="2"/>
              </a:rPr>
              <a:t>While </a:t>
            </a:r>
            <a:r>
              <a:rPr lang="en-US" altLang="en-IL" dirty="0">
                <a:latin typeface="Consolas" panose="020B0609020204030204" pitchFamily="49" charset="0"/>
                <a:cs typeface="Consolas" panose="020B0609020204030204" pitchFamily="49" charset="0"/>
                <a:sym typeface="Symbol" pitchFamily="2" charset="2"/>
              </a:rPr>
              <a:t></a:t>
            </a:r>
            <a:r>
              <a:rPr lang="en-US" altLang="en-IL" dirty="0">
                <a:latin typeface="Consolas" panose="020B0609020204030204" pitchFamily="49" charset="0"/>
                <a:cs typeface="Consolas" panose="020B0609020204030204" pitchFamily="49" charset="0"/>
                <a:sym typeface="Wingdings 3" pitchFamily="2" charset="2"/>
              </a:rPr>
              <a:t>(x)</a:t>
            </a:r>
            <a:r>
              <a:rPr lang="en-US" altLang="en-IL" dirty="0">
                <a:latin typeface="Consolas" panose="020B0609020204030204" pitchFamily="49" charset="0"/>
                <a:cs typeface="Consolas" panose="020B0609020204030204" pitchFamily="49" charset="0"/>
                <a:sym typeface="Symbol" pitchFamily="2" charset="2"/>
              </a:rPr>
              <a:t></a:t>
            </a:r>
            <a:r>
              <a:rPr lang="en-US" altLang="en-IL" dirty="0">
                <a:latin typeface="Consolas" panose="020B0609020204030204" pitchFamily="49" charset="0"/>
                <a:cs typeface="Consolas" panose="020B0609020204030204" pitchFamily="49" charset="0"/>
                <a:sym typeface="Wingdings 3" pitchFamily="2" charset="2"/>
              </a:rPr>
              <a:t>&gt;</a:t>
            </a:r>
            <a:r>
              <a:rPr lang="en-US" altLang="en-IL" dirty="0">
                <a:latin typeface="Consolas" panose="020B0609020204030204" pitchFamily="49" charset="0"/>
                <a:cs typeface="Consolas" panose="020B0609020204030204" pitchFamily="49" charset="0"/>
                <a:sym typeface="Symbol" pitchFamily="2" charset="2"/>
              </a:rPr>
              <a:t></a:t>
            </a:r>
            <a:endParaRPr lang="en-US" altLang="en-IL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97840" lvl="1" indent="0" eaLnBrk="1" hangingPunct="1">
              <a:buNone/>
            </a:pPr>
            <a:r>
              <a:rPr lang="en-US" altLang="en-IL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en-IL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en-IL" baseline="-25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en-IL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x </a:t>
            </a:r>
            <a:r>
              <a:rPr lang="he-IL" altLang="en-IL" dirty="0">
                <a:solidFill>
                  <a:schemeClr val="tx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-</a:t>
            </a:r>
            <a:r>
              <a:rPr lang="en-US" altLang="en-IL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l-GR" altLang="en-IL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n-US" altLang="en-IL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 3" pitchFamily="2" charset="2"/>
              </a:rPr>
              <a:t>(x)</a:t>
            </a:r>
            <a:br>
              <a:rPr lang="en-US" altLang="en-IL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 3" pitchFamily="2" charset="2"/>
              </a:rPr>
            </a:br>
            <a:endParaRPr lang="en-US" altLang="en-IL" i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 eaLnBrk="1" hangingPunct="1"/>
            <a:endParaRPr lang="en-US" altLang="en-IL" sz="1800" i="1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lvl="2" eaLnBrk="1" hangingPunct="1"/>
            <a:r>
              <a:rPr lang="en-US" altLang="en-IL" sz="1800" i="1" dirty="0">
                <a:solidFill>
                  <a:srgbClr val="C00000"/>
                </a:solidFill>
                <a:cs typeface="Arial" panose="020B0604020202020204" pitchFamily="34" charset="0"/>
              </a:rPr>
              <a:t>Line search: </a:t>
            </a:r>
            <a:r>
              <a:rPr lang="en-US" altLang="en-IL" sz="1800" dirty="0">
                <a:solidFill>
                  <a:srgbClr val="C00000"/>
                </a:solidFill>
                <a:cs typeface="Arial" panose="020B0604020202020204" pitchFamily="34" charset="0"/>
              </a:rPr>
              <a:t>find the best step size </a:t>
            </a:r>
            <a:r>
              <a:rPr lang="el-GR" altLang="en-IL" sz="1800" dirty="0">
                <a:solidFill>
                  <a:srgbClr val="C00000"/>
                </a:solidFill>
                <a:cs typeface="Arial" panose="020B0604020202020204" pitchFamily="34" charset="0"/>
              </a:rPr>
              <a:t>λ</a:t>
            </a:r>
            <a:r>
              <a:rPr lang="en-US" altLang="en-IL" sz="1800" dirty="0">
                <a:solidFill>
                  <a:srgbClr val="C00000"/>
                </a:solidFill>
                <a:cs typeface="Arial" panose="020B0604020202020204" pitchFamily="34" charset="0"/>
              </a:rPr>
              <a:t> minimizing E(</a:t>
            </a:r>
            <a:r>
              <a:rPr lang="en-US" altLang="en-IL" sz="1800" dirty="0" err="1">
                <a:solidFill>
                  <a:srgbClr val="C00000"/>
                </a:solidFill>
                <a:cs typeface="Arial" panose="020B0604020202020204" pitchFamily="34" charset="0"/>
              </a:rPr>
              <a:t>x</a:t>
            </a:r>
            <a:r>
              <a:rPr lang="en-US" altLang="en-IL" sz="1800" baseline="-25000" dirty="0" err="1">
                <a:solidFill>
                  <a:srgbClr val="C00000"/>
                </a:solidFill>
                <a:cs typeface="Arial" panose="020B0604020202020204" pitchFamily="34" charset="0"/>
              </a:rPr>
              <a:t>new</a:t>
            </a:r>
            <a:r>
              <a:rPr lang="en-US" altLang="en-IL" sz="1800" dirty="0">
                <a:solidFill>
                  <a:srgbClr val="C00000"/>
                </a:solidFill>
                <a:cs typeface="Arial" panose="020B0604020202020204" pitchFamily="34" charset="0"/>
                <a:sym typeface="Wingdings 3" pitchFamily="2" charset="2"/>
              </a:rPr>
              <a:t>)</a:t>
            </a:r>
            <a:br>
              <a:rPr lang="en-US" altLang="en-IL" sz="1800" dirty="0">
                <a:solidFill>
                  <a:srgbClr val="C00000"/>
                </a:solidFill>
                <a:cs typeface="Arial" panose="020B0604020202020204" pitchFamily="34" charset="0"/>
                <a:sym typeface="Wingdings 3" pitchFamily="2" charset="2"/>
              </a:rPr>
            </a:br>
            <a:r>
              <a:rPr lang="en-US" altLang="en-IL" sz="1800" b="1" dirty="0">
                <a:solidFill>
                  <a:srgbClr val="C00000"/>
                </a:solidFill>
                <a:cs typeface="Arial" panose="020B0604020202020204" pitchFamily="34" charset="0"/>
              </a:rPr>
              <a:t> (discussion later)</a:t>
            </a:r>
          </a:p>
          <a:p>
            <a:pPr lvl="2" eaLnBrk="1" hangingPunct="1"/>
            <a:endParaRPr lang="en-US" altLang="en-IL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lvl="2" eaLnBrk="1" hangingPunct="1"/>
            <a:endParaRPr lang="en-US" altLang="en-IL" dirty="0">
              <a:cs typeface="Arial" panose="020B0604020202020204" pitchFamily="34" charset="0"/>
            </a:endParaRPr>
          </a:p>
          <a:p>
            <a:pPr eaLnBrk="1" hangingPunct="1"/>
            <a:endParaRPr lang="en-US" altLang="en-IL" dirty="0">
              <a:cs typeface="Arial" panose="020B0604020202020204" pitchFamily="34" charset="0"/>
            </a:endParaRPr>
          </a:p>
          <a:p>
            <a:pPr eaLnBrk="1" hangingPunct="1"/>
            <a:endParaRPr lang="he-IL" altLang="en-IL" dirty="0"/>
          </a:p>
        </p:txBody>
      </p:sp>
      <p:grpSp>
        <p:nvGrpSpPr>
          <p:cNvPr id="43012" name="Group 17">
            <a:extLst>
              <a:ext uri="{FF2B5EF4-FFF2-40B4-BE49-F238E27FC236}">
                <a16:creationId xmlns:a16="http://schemas.microsoft.com/office/drawing/2014/main" id="{57D4D20B-63D0-014A-A646-389260E8886C}"/>
              </a:ext>
            </a:extLst>
          </p:cNvPr>
          <p:cNvGrpSpPr>
            <a:grpSpLocks/>
          </p:cNvGrpSpPr>
          <p:nvPr/>
        </p:nvGrpSpPr>
        <p:grpSpPr bwMode="auto">
          <a:xfrm>
            <a:off x="5857875" y="1857375"/>
            <a:ext cx="2473325" cy="2286000"/>
            <a:chOff x="6384231" y="3987059"/>
            <a:chExt cx="2186854" cy="2049163"/>
          </a:xfrm>
        </p:grpSpPr>
        <p:pic>
          <p:nvPicPr>
            <p:cNvPr id="43014" name="Picture 2">
              <a:extLst>
                <a:ext uri="{FF2B5EF4-FFF2-40B4-BE49-F238E27FC236}">
                  <a16:creationId xmlns:a16="http://schemas.microsoft.com/office/drawing/2014/main" id="{C42FBC8C-4F94-FA44-B172-1FC9CE6F7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4231" y="3987059"/>
              <a:ext cx="2186854" cy="2049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3EF094E-481F-0448-A3CA-4A7B354E06DE}"/>
                </a:ext>
              </a:extLst>
            </p:cNvPr>
            <p:cNvCxnSpPr/>
            <p:nvPr/>
          </p:nvCxnSpPr>
          <p:spPr>
            <a:xfrm rot="5400000">
              <a:off x="7700885" y="4267877"/>
              <a:ext cx="301682" cy="172647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arrow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0E0EFD4-4480-074F-A9D1-4FF3F46BC006}"/>
                </a:ext>
              </a:extLst>
            </p:cNvPr>
            <p:cNvCxnSpPr/>
            <p:nvPr/>
          </p:nvCxnSpPr>
          <p:spPr>
            <a:xfrm rot="5400000">
              <a:off x="7592394" y="4591025"/>
              <a:ext cx="258991" cy="87025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arrow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4DF83E4-353D-AD4B-9045-FD42DEAB73A8}"/>
                </a:ext>
              </a:extLst>
            </p:cNvPr>
            <p:cNvCxnSpPr/>
            <p:nvPr/>
          </p:nvCxnSpPr>
          <p:spPr>
            <a:xfrm rot="5400000">
              <a:off x="7570527" y="4828371"/>
              <a:ext cx="172187" cy="4351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arrow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1ED506F-D78D-904A-9B4F-56EC2AC5CC6F}"/>
                </a:ext>
              </a:extLst>
            </p:cNvPr>
            <p:cNvCxnSpPr/>
            <p:nvPr/>
          </p:nvCxnSpPr>
          <p:spPr>
            <a:xfrm rot="5400000">
              <a:off x="7527717" y="5001259"/>
              <a:ext cx="172186" cy="42109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arrow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1C03580-BF2F-204C-AB5B-38B45584C760}"/>
                </a:ext>
              </a:extLst>
            </p:cNvPr>
            <p:cNvCxnSpPr/>
            <p:nvPr/>
          </p:nvCxnSpPr>
          <p:spPr>
            <a:xfrm>
              <a:off x="6427744" y="4590424"/>
              <a:ext cx="214755" cy="8680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FA746A6-3D1C-C243-8CB7-AC47CE765B63}"/>
                </a:ext>
              </a:extLst>
            </p:cNvPr>
            <p:cNvCxnSpPr/>
            <p:nvPr/>
          </p:nvCxnSpPr>
          <p:spPr>
            <a:xfrm rot="16200000" flipH="1">
              <a:off x="6577861" y="4741866"/>
              <a:ext cx="216301" cy="8702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D26D0CC-ED53-1B46-95F8-359F6C1FA31F}"/>
                </a:ext>
              </a:extLst>
            </p:cNvPr>
            <p:cNvCxnSpPr/>
            <p:nvPr/>
          </p:nvCxnSpPr>
          <p:spPr>
            <a:xfrm rot="5400000">
              <a:off x="6643430" y="4979623"/>
              <a:ext cx="172186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6BE6857-544C-AF49-9F2B-596957FFB142}"/>
                </a:ext>
              </a:extLst>
            </p:cNvPr>
            <p:cNvCxnSpPr/>
            <p:nvPr/>
          </p:nvCxnSpPr>
          <p:spPr>
            <a:xfrm rot="5400000">
              <a:off x="7484195" y="5173455"/>
              <a:ext cx="173610" cy="43513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arrow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C85A068-A482-1747-989F-A00CC0A1F68B}"/>
                </a:ext>
              </a:extLst>
            </p:cNvPr>
            <p:cNvCxnSpPr/>
            <p:nvPr/>
          </p:nvCxnSpPr>
          <p:spPr>
            <a:xfrm rot="5400000">
              <a:off x="7398703" y="5389045"/>
              <a:ext cx="257569" cy="43512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arrow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1D5860C-4F9F-864E-A6D6-56F6662F69FB}"/>
                </a:ext>
              </a:extLst>
            </p:cNvPr>
            <p:cNvCxnSpPr/>
            <p:nvPr/>
          </p:nvCxnSpPr>
          <p:spPr>
            <a:xfrm rot="5400000">
              <a:off x="7311077" y="5690726"/>
              <a:ext cx="345796" cy="43513"/>
            </a:xfrm>
            <a:prstGeom prst="straightConnector1">
              <a:avLst/>
            </a:prstGeom>
            <a:ln w="19050">
              <a:solidFill>
                <a:srgbClr val="92D050"/>
              </a:solidFill>
              <a:tailEnd type="arrow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B16416E-DB92-EF4D-8E46-177DE884BE2E}"/>
              </a:ext>
            </a:extLst>
          </p:cNvPr>
          <p:cNvSpPr/>
          <p:nvPr/>
        </p:nvSpPr>
        <p:spPr>
          <a:xfrm>
            <a:off x="1071563" y="5500688"/>
            <a:ext cx="7215187" cy="71437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marL="0"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ym typeface="Wingdings 3"/>
              </a:rPr>
              <a:t>Note on convergence condition: </a:t>
            </a:r>
            <a:r>
              <a:rPr lang="en-US" dirty="0">
                <a:sym typeface="Wingdings 3"/>
              </a:rPr>
              <a:t>in local minima, the gradient </a:t>
            </a:r>
            <a:r>
              <a:rPr lang="en-US" u="sng" dirty="0">
                <a:sym typeface="Wingdings 3"/>
              </a:rPr>
              <a:t>must</a:t>
            </a:r>
            <a:r>
              <a:rPr lang="en-US" dirty="0">
                <a:sym typeface="Wingdings 3"/>
              </a:rPr>
              <a:t> be zero (but not always the other way around)</a:t>
            </a:r>
          </a:p>
        </p:txBody>
      </p:sp>
    </p:spTree>
    <p:extLst>
      <p:ext uri="{BB962C8B-B14F-4D97-AF65-F5344CB8AC3E}">
        <p14:creationId xmlns:p14="http://schemas.microsoft.com/office/powerpoint/2010/main" val="26942508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Text Box 2">
            <a:extLst>
              <a:ext uri="{FF2B5EF4-FFF2-40B4-BE49-F238E27FC236}">
                <a16:creationId xmlns:a16="http://schemas.microsoft.com/office/drawing/2014/main" id="{16457DD6-968D-194B-A7DE-5F17C6E22B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113" y="422275"/>
            <a:ext cx="41259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What kind of paths do we want?</a:t>
            </a:r>
          </a:p>
        </p:txBody>
      </p:sp>
      <p:sp>
        <p:nvSpPr>
          <p:cNvPr id="92162" name="Freeform 3">
            <a:extLst>
              <a:ext uri="{FF2B5EF4-FFF2-40B4-BE49-F238E27FC236}">
                <a16:creationId xmlns:a16="http://schemas.microsoft.com/office/drawing/2014/main" id="{95B036FB-DFF5-A74B-9A0E-948BA83DF196}"/>
              </a:ext>
            </a:extLst>
          </p:cNvPr>
          <p:cNvSpPr>
            <a:spLocks/>
          </p:cNvSpPr>
          <p:nvPr/>
        </p:nvSpPr>
        <p:spPr bwMode="auto">
          <a:xfrm>
            <a:off x="419100" y="1093788"/>
            <a:ext cx="8424863" cy="4918075"/>
          </a:xfrm>
          <a:custGeom>
            <a:avLst/>
            <a:gdLst>
              <a:gd name="T0" fmla="*/ 0 w 5307"/>
              <a:gd name="T1" fmla="*/ 2147483646 h 3098"/>
              <a:gd name="T2" fmla="*/ 2147483646 w 5307"/>
              <a:gd name="T3" fmla="*/ 2147483646 h 3098"/>
              <a:gd name="T4" fmla="*/ 2147483646 w 5307"/>
              <a:gd name="T5" fmla="*/ 2147483646 h 3098"/>
              <a:gd name="T6" fmla="*/ 2147483646 w 5307"/>
              <a:gd name="T7" fmla="*/ 2147483646 h 3098"/>
              <a:gd name="T8" fmla="*/ 2147483646 w 5307"/>
              <a:gd name="T9" fmla="*/ 2147483646 h 3098"/>
              <a:gd name="T10" fmla="*/ 2147483646 w 5307"/>
              <a:gd name="T11" fmla="*/ 2147483646 h 3098"/>
              <a:gd name="T12" fmla="*/ 2147483646 w 5307"/>
              <a:gd name="T13" fmla="*/ 2147483646 h 3098"/>
              <a:gd name="T14" fmla="*/ 2147483646 w 5307"/>
              <a:gd name="T15" fmla="*/ 2147483646 h 3098"/>
              <a:gd name="T16" fmla="*/ 2147483646 w 5307"/>
              <a:gd name="T17" fmla="*/ 2147483646 h 3098"/>
              <a:gd name="T18" fmla="*/ 2147483646 w 5307"/>
              <a:gd name="T19" fmla="*/ 2147483646 h 3098"/>
              <a:gd name="T20" fmla="*/ 2147483646 w 5307"/>
              <a:gd name="T21" fmla="*/ 2147483646 h 3098"/>
              <a:gd name="T22" fmla="*/ 2147483646 w 5307"/>
              <a:gd name="T23" fmla="*/ 2147483646 h 3098"/>
              <a:gd name="T24" fmla="*/ 2147483646 w 5307"/>
              <a:gd name="T25" fmla="*/ 2147483646 h 3098"/>
              <a:gd name="T26" fmla="*/ 2147483646 w 5307"/>
              <a:gd name="T27" fmla="*/ 2147483646 h 3098"/>
              <a:gd name="T28" fmla="*/ 2147483646 w 5307"/>
              <a:gd name="T29" fmla="*/ 2147483646 h 3098"/>
              <a:gd name="T30" fmla="*/ 2147483646 w 5307"/>
              <a:gd name="T31" fmla="*/ 2147483646 h 3098"/>
              <a:gd name="T32" fmla="*/ 2147483646 w 5307"/>
              <a:gd name="T33" fmla="*/ 2147483646 h 3098"/>
              <a:gd name="T34" fmla="*/ 2147483646 w 5307"/>
              <a:gd name="T35" fmla="*/ 2147483646 h 3098"/>
              <a:gd name="T36" fmla="*/ 2147483646 w 5307"/>
              <a:gd name="T37" fmla="*/ 2147483646 h 3098"/>
              <a:gd name="T38" fmla="*/ 2147483646 w 5307"/>
              <a:gd name="T39" fmla="*/ 2147483646 h 3098"/>
              <a:gd name="T40" fmla="*/ 2147483646 w 5307"/>
              <a:gd name="T41" fmla="*/ 2147483646 h 3098"/>
              <a:gd name="T42" fmla="*/ 2147483646 w 5307"/>
              <a:gd name="T43" fmla="*/ 2147483646 h 3098"/>
              <a:gd name="T44" fmla="*/ 2147483646 w 5307"/>
              <a:gd name="T45" fmla="*/ 2147483646 h 3098"/>
              <a:gd name="T46" fmla="*/ 2147483646 w 5307"/>
              <a:gd name="T47" fmla="*/ 2147483646 h 3098"/>
              <a:gd name="T48" fmla="*/ 2147483646 w 5307"/>
              <a:gd name="T49" fmla="*/ 2147483646 h 3098"/>
              <a:gd name="T50" fmla="*/ 2147483646 w 5307"/>
              <a:gd name="T51" fmla="*/ 2147483646 h 3098"/>
              <a:gd name="T52" fmla="*/ 2147483646 w 5307"/>
              <a:gd name="T53" fmla="*/ 2147483646 h 3098"/>
              <a:gd name="T54" fmla="*/ 2147483646 w 5307"/>
              <a:gd name="T55" fmla="*/ 2147483646 h 3098"/>
              <a:gd name="T56" fmla="*/ 2147483646 w 5307"/>
              <a:gd name="T57" fmla="*/ 2147483646 h 3098"/>
              <a:gd name="T58" fmla="*/ 2147483646 w 5307"/>
              <a:gd name="T59" fmla="*/ 2147483646 h 3098"/>
              <a:gd name="T60" fmla="*/ 2147483646 w 5307"/>
              <a:gd name="T61" fmla="*/ 2147483646 h 3098"/>
              <a:gd name="T62" fmla="*/ 2147483646 w 5307"/>
              <a:gd name="T63" fmla="*/ 2147483646 h 3098"/>
              <a:gd name="T64" fmla="*/ 2147483646 w 5307"/>
              <a:gd name="T65" fmla="*/ 2147483646 h 3098"/>
              <a:gd name="T66" fmla="*/ 2147483646 w 5307"/>
              <a:gd name="T67" fmla="*/ 2147483646 h 3098"/>
              <a:gd name="T68" fmla="*/ 2147483646 w 5307"/>
              <a:gd name="T69" fmla="*/ 2147483646 h 3098"/>
              <a:gd name="T70" fmla="*/ 2147483646 w 5307"/>
              <a:gd name="T71" fmla="*/ 2147483646 h 3098"/>
              <a:gd name="T72" fmla="*/ 2147483646 w 5307"/>
              <a:gd name="T73" fmla="*/ 0 h 309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5307"/>
              <a:gd name="T112" fmla="*/ 0 h 3098"/>
              <a:gd name="T113" fmla="*/ 5307 w 5307"/>
              <a:gd name="T114" fmla="*/ 3098 h 309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5307" h="3098">
                <a:moveTo>
                  <a:pt x="0" y="284"/>
                </a:moveTo>
                <a:cubicBezTo>
                  <a:pt x="36" y="423"/>
                  <a:pt x="156" y="1012"/>
                  <a:pt x="216" y="1135"/>
                </a:cubicBezTo>
                <a:cubicBezTo>
                  <a:pt x="276" y="1258"/>
                  <a:pt x="308" y="1043"/>
                  <a:pt x="358" y="1021"/>
                </a:cubicBezTo>
                <a:cubicBezTo>
                  <a:pt x="408" y="999"/>
                  <a:pt x="473" y="1031"/>
                  <a:pt x="513" y="1002"/>
                </a:cubicBezTo>
                <a:cubicBezTo>
                  <a:pt x="553" y="973"/>
                  <a:pt x="562" y="809"/>
                  <a:pt x="600" y="847"/>
                </a:cubicBezTo>
                <a:cubicBezTo>
                  <a:pt x="638" y="885"/>
                  <a:pt x="722" y="1149"/>
                  <a:pt x="744" y="1231"/>
                </a:cubicBezTo>
                <a:cubicBezTo>
                  <a:pt x="766" y="1313"/>
                  <a:pt x="714" y="1315"/>
                  <a:pt x="733" y="1341"/>
                </a:cubicBezTo>
                <a:cubicBezTo>
                  <a:pt x="752" y="1367"/>
                  <a:pt x="860" y="1304"/>
                  <a:pt x="861" y="1386"/>
                </a:cubicBezTo>
                <a:cubicBezTo>
                  <a:pt x="862" y="1468"/>
                  <a:pt x="693" y="1741"/>
                  <a:pt x="737" y="1832"/>
                </a:cubicBezTo>
                <a:cubicBezTo>
                  <a:pt x="781" y="1923"/>
                  <a:pt x="1021" y="1891"/>
                  <a:pt x="1126" y="1935"/>
                </a:cubicBezTo>
                <a:cubicBezTo>
                  <a:pt x="1231" y="1979"/>
                  <a:pt x="1281" y="2168"/>
                  <a:pt x="1368" y="2095"/>
                </a:cubicBezTo>
                <a:cubicBezTo>
                  <a:pt x="1455" y="2022"/>
                  <a:pt x="1567" y="1614"/>
                  <a:pt x="1647" y="1496"/>
                </a:cubicBezTo>
                <a:cubicBezTo>
                  <a:pt x="1727" y="1378"/>
                  <a:pt x="1779" y="1484"/>
                  <a:pt x="1848" y="1386"/>
                </a:cubicBezTo>
                <a:cubicBezTo>
                  <a:pt x="1917" y="1288"/>
                  <a:pt x="2011" y="969"/>
                  <a:pt x="2058" y="911"/>
                </a:cubicBezTo>
                <a:cubicBezTo>
                  <a:pt x="2105" y="853"/>
                  <a:pt x="2108" y="996"/>
                  <a:pt x="2131" y="1039"/>
                </a:cubicBezTo>
                <a:cubicBezTo>
                  <a:pt x="2154" y="1082"/>
                  <a:pt x="2172" y="1118"/>
                  <a:pt x="2195" y="1167"/>
                </a:cubicBezTo>
                <a:cubicBezTo>
                  <a:pt x="2218" y="1216"/>
                  <a:pt x="2239" y="1289"/>
                  <a:pt x="2269" y="1332"/>
                </a:cubicBezTo>
                <a:cubicBezTo>
                  <a:pt x="2299" y="1375"/>
                  <a:pt x="2342" y="1379"/>
                  <a:pt x="2378" y="1423"/>
                </a:cubicBezTo>
                <a:cubicBezTo>
                  <a:pt x="2414" y="1467"/>
                  <a:pt x="2439" y="1551"/>
                  <a:pt x="2488" y="1597"/>
                </a:cubicBezTo>
                <a:cubicBezTo>
                  <a:pt x="2537" y="1643"/>
                  <a:pt x="2594" y="1590"/>
                  <a:pt x="2671" y="1697"/>
                </a:cubicBezTo>
                <a:cubicBezTo>
                  <a:pt x="2748" y="1804"/>
                  <a:pt x="2876" y="2158"/>
                  <a:pt x="2952" y="2239"/>
                </a:cubicBezTo>
                <a:cubicBezTo>
                  <a:pt x="3028" y="2320"/>
                  <a:pt x="3087" y="2231"/>
                  <a:pt x="3128" y="2182"/>
                </a:cubicBezTo>
                <a:cubicBezTo>
                  <a:pt x="3169" y="2133"/>
                  <a:pt x="3158" y="1987"/>
                  <a:pt x="3201" y="1944"/>
                </a:cubicBezTo>
                <a:cubicBezTo>
                  <a:pt x="3244" y="1901"/>
                  <a:pt x="3349" y="1975"/>
                  <a:pt x="3384" y="1926"/>
                </a:cubicBezTo>
                <a:cubicBezTo>
                  <a:pt x="3419" y="1877"/>
                  <a:pt x="3387" y="1701"/>
                  <a:pt x="3411" y="1652"/>
                </a:cubicBezTo>
                <a:cubicBezTo>
                  <a:pt x="3435" y="1603"/>
                  <a:pt x="3492" y="1676"/>
                  <a:pt x="3530" y="1633"/>
                </a:cubicBezTo>
                <a:cubicBezTo>
                  <a:pt x="3568" y="1590"/>
                  <a:pt x="3591" y="1429"/>
                  <a:pt x="3640" y="1396"/>
                </a:cubicBezTo>
                <a:cubicBezTo>
                  <a:pt x="3689" y="1363"/>
                  <a:pt x="3764" y="1448"/>
                  <a:pt x="3825" y="1436"/>
                </a:cubicBezTo>
                <a:cubicBezTo>
                  <a:pt x="3886" y="1424"/>
                  <a:pt x="3930" y="1323"/>
                  <a:pt x="4006" y="1322"/>
                </a:cubicBezTo>
                <a:cubicBezTo>
                  <a:pt x="4082" y="1321"/>
                  <a:pt x="4240" y="1399"/>
                  <a:pt x="4280" y="1432"/>
                </a:cubicBezTo>
                <a:cubicBezTo>
                  <a:pt x="4320" y="1465"/>
                  <a:pt x="4224" y="1461"/>
                  <a:pt x="4248" y="1519"/>
                </a:cubicBezTo>
                <a:cubicBezTo>
                  <a:pt x="4272" y="1577"/>
                  <a:pt x="4390" y="1700"/>
                  <a:pt x="4426" y="1780"/>
                </a:cubicBezTo>
                <a:cubicBezTo>
                  <a:pt x="4462" y="1860"/>
                  <a:pt x="4436" y="1963"/>
                  <a:pt x="4463" y="1999"/>
                </a:cubicBezTo>
                <a:cubicBezTo>
                  <a:pt x="4490" y="2035"/>
                  <a:pt x="4568" y="1935"/>
                  <a:pt x="4591" y="1999"/>
                </a:cubicBezTo>
                <a:cubicBezTo>
                  <a:pt x="4614" y="2063"/>
                  <a:pt x="4561" y="2266"/>
                  <a:pt x="4600" y="2383"/>
                </a:cubicBezTo>
                <a:cubicBezTo>
                  <a:pt x="4639" y="2500"/>
                  <a:pt x="4708" y="3098"/>
                  <a:pt x="4826" y="2701"/>
                </a:cubicBezTo>
                <a:cubicBezTo>
                  <a:pt x="4944" y="2304"/>
                  <a:pt x="5207" y="563"/>
                  <a:pt x="5307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L"/>
          </a:p>
        </p:txBody>
      </p:sp>
      <p:grpSp>
        <p:nvGrpSpPr>
          <p:cNvPr id="92163" name="Group 4">
            <a:extLst>
              <a:ext uri="{FF2B5EF4-FFF2-40B4-BE49-F238E27FC236}">
                <a16:creationId xmlns:a16="http://schemas.microsoft.com/office/drawing/2014/main" id="{D2647336-FF30-E54A-A915-81EE978B127F}"/>
              </a:ext>
            </a:extLst>
          </p:cNvPr>
          <p:cNvGrpSpPr>
            <a:grpSpLocks/>
          </p:cNvGrpSpPr>
          <p:nvPr/>
        </p:nvGrpSpPr>
        <p:grpSpPr bwMode="auto">
          <a:xfrm rot="3827770">
            <a:off x="7332663" y="3883025"/>
            <a:ext cx="679450" cy="323850"/>
            <a:chOff x="672" y="3321"/>
            <a:chExt cx="987" cy="471"/>
          </a:xfrm>
        </p:grpSpPr>
        <p:sp>
          <p:nvSpPr>
            <p:cNvPr id="92168" name="Freeform 5">
              <a:extLst>
                <a:ext uri="{FF2B5EF4-FFF2-40B4-BE49-F238E27FC236}">
                  <a16:creationId xmlns:a16="http://schemas.microsoft.com/office/drawing/2014/main" id="{CE97CC51-05D2-B44E-9D9D-37B220E2A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" y="3321"/>
              <a:ext cx="987" cy="327"/>
            </a:xfrm>
            <a:custGeom>
              <a:avLst/>
              <a:gdLst>
                <a:gd name="T0" fmla="*/ 483 w 987"/>
                <a:gd name="T1" fmla="*/ 36 h 327"/>
                <a:gd name="T2" fmla="*/ 987 w 987"/>
                <a:gd name="T3" fmla="*/ 48 h 327"/>
                <a:gd name="T4" fmla="*/ 672 w 987"/>
                <a:gd name="T5" fmla="*/ 327 h 327"/>
                <a:gd name="T6" fmla="*/ 192 w 987"/>
                <a:gd name="T7" fmla="*/ 327 h 327"/>
                <a:gd name="T8" fmla="*/ 0 w 987"/>
                <a:gd name="T9" fmla="*/ 39 h 327"/>
                <a:gd name="T10" fmla="*/ 384 w 987"/>
                <a:gd name="T11" fmla="*/ 39 h 327"/>
                <a:gd name="T12" fmla="*/ 480 w 987"/>
                <a:gd name="T13" fmla="*/ 39 h 3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7"/>
                <a:gd name="T22" fmla="*/ 0 h 327"/>
                <a:gd name="T23" fmla="*/ 987 w 987"/>
                <a:gd name="T24" fmla="*/ 327 h 32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7" h="327">
                  <a:moveTo>
                    <a:pt x="483" y="36"/>
                  </a:moveTo>
                  <a:cubicBezTo>
                    <a:pt x="696" y="11"/>
                    <a:pt x="956" y="0"/>
                    <a:pt x="987" y="48"/>
                  </a:cubicBezTo>
                  <a:lnTo>
                    <a:pt x="672" y="327"/>
                  </a:lnTo>
                  <a:lnTo>
                    <a:pt x="192" y="327"/>
                  </a:lnTo>
                  <a:lnTo>
                    <a:pt x="0" y="39"/>
                  </a:lnTo>
                  <a:lnTo>
                    <a:pt x="384" y="39"/>
                  </a:lnTo>
                  <a:lnTo>
                    <a:pt x="480" y="39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92169" name="Oval 6">
              <a:extLst>
                <a:ext uri="{FF2B5EF4-FFF2-40B4-BE49-F238E27FC236}">
                  <a16:creationId xmlns:a16="http://schemas.microsoft.com/office/drawing/2014/main" id="{D358DB44-728C-C449-BF43-CB050BCCC8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3600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en-IL" sz="1800"/>
            </a:p>
          </p:txBody>
        </p:sp>
        <p:sp>
          <p:nvSpPr>
            <p:cNvPr id="92170" name="Oval 7">
              <a:extLst>
                <a:ext uri="{FF2B5EF4-FFF2-40B4-BE49-F238E27FC236}">
                  <a16:creationId xmlns:a16="http://schemas.microsoft.com/office/drawing/2014/main" id="{83AFF2EA-1DFD-1A43-A963-D3722B0DD0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00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en-IL" sz="1800"/>
            </a:p>
          </p:txBody>
        </p:sp>
      </p:grpSp>
      <p:sp>
        <p:nvSpPr>
          <p:cNvPr id="92164" name="Text Box 8">
            <a:extLst>
              <a:ext uri="{FF2B5EF4-FFF2-40B4-BE49-F238E27FC236}">
                <a16:creationId xmlns:a16="http://schemas.microsoft.com/office/drawing/2014/main" id="{001A4957-239E-0841-A7E4-B8EBF43168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562600"/>
            <a:ext cx="4189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The path to the global minimum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4D062F-1E6E-DE43-89F3-7DB9F2BD3087}"/>
              </a:ext>
            </a:extLst>
          </p:cNvPr>
          <p:cNvSpPr txBox="1"/>
          <p:nvPr/>
        </p:nvSpPr>
        <p:spPr>
          <a:xfrm>
            <a:off x="5429256" y="6525000"/>
            <a:ext cx="3571868" cy="253916"/>
          </a:xfrm>
          <a:prstGeom prst="rect">
            <a:avLst/>
          </a:prstGeom>
          <a:ln/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1050" dirty="0"/>
              <a:t>*</a:t>
            </a:r>
            <a:r>
              <a:rPr lang="en-US" sz="1050" dirty="0"/>
              <a:t>Adapted from slides by Chen </a:t>
            </a:r>
            <a:r>
              <a:rPr lang="en-US" sz="1050" dirty="0" err="1"/>
              <a:t>Kaeasar</a:t>
            </a:r>
            <a:r>
              <a:rPr lang="en-US" sz="1050" dirty="0"/>
              <a:t>, Ben-Gurion University</a:t>
            </a:r>
            <a:endParaRPr lang="he-IL" sz="1050" dirty="0"/>
          </a:p>
        </p:txBody>
      </p:sp>
    </p:spTree>
    <p:extLst>
      <p:ext uri="{BB962C8B-B14F-4D97-AF65-F5344CB8AC3E}">
        <p14:creationId xmlns:p14="http://schemas.microsoft.com/office/powerpoint/2010/main" val="879304262"/>
      </p:ext>
    </p:extLst>
  </p:cSld>
  <p:clrMapOvr>
    <a:masterClrMapping/>
  </p:clrMapOvr>
  <p:transition advTm="330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ext Box 2">
            <a:extLst>
              <a:ext uri="{FF2B5EF4-FFF2-40B4-BE49-F238E27FC236}">
                <a16:creationId xmlns:a16="http://schemas.microsoft.com/office/drawing/2014/main" id="{97328FE8-8AD6-FD4B-8790-612068BB23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113" y="422275"/>
            <a:ext cx="41259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What kind of paths do we want?</a:t>
            </a:r>
          </a:p>
        </p:txBody>
      </p:sp>
      <p:sp>
        <p:nvSpPr>
          <p:cNvPr id="93186" name="Freeform 3">
            <a:extLst>
              <a:ext uri="{FF2B5EF4-FFF2-40B4-BE49-F238E27FC236}">
                <a16:creationId xmlns:a16="http://schemas.microsoft.com/office/drawing/2014/main" id="{0C186213-9A30-FB4A-A016-3D1B26D625DD}"/>
              </a:ext>
            </a:extLst>
          </p:cNvPr>
          <p:cNvSpPr>
            <a:spLocks/>
          </p:cNvSpPr>
          <p:nvPr/>
        </p:nvSpPr>
        <p:spPr bwMode="auto">
          <a:xfrm>
            <a:off x="419100" y="1093788"/>
            <a:ext cx="8424863" cy="4918075"/>
          </a:xfrm>
          <a:custGeom>
            <a:avLst/>
            <a:gdLst>
              <a:gd name="T0" fmla="*/ 0 w 5307"/>
              <a:gd name="T1" fmla="*/ 2147483646 h 3098"/>
              <a:gd name="T2" fmla="*/ 2147483646 w 5307"/>
              <a:gd name="T3" fmla="*/ 2147483646 h 3098"/>
              <a:gd name="T4" fmla="*/ 2147483646 w 5307"/>
              <a:gd name="T5" fmla="*/ 2147483646 h 3098"/>
              <a:gd name="T6" fmla="*/ 2147483646 w 5307"/>
              <a:gd name="T7" fmla="*/ 2147483646 h 3098"/>
              <a:gd name="T8" fmla="*/ 2147483646 w 5307"/>
              <a:gd name="T9" fmla="*/ 2147483646 h 3098"/>
              <a:gd name="T10" fmla="*/ 2147483646 w 5307"/>
              <a:gd name="T11" fmla="*/ 2147483646 h 3098"/>
              <a:gd name="T12" fmla="*/ 2147483646 w 5307"/>
              <a:gd name="T13" fmla="*/ 2147483646 h 3098"/>
              <a:gd name="T14" fmla="*/ 2147483646 w 5307"/>
              <a:gd name="T15" fmla="*/ 2147483646 h 3098"/>
              <a:gd name="T16" fmla="*/ 2147483646 w 5307"/>
              <a:gd name="T17" fmla="*/ 2147483646 h 3098"/>
              <a:gd name="T18" fmla="*/ 2147483646 w 5307"/>
              <a:gd name="T19" fmla="*/ 2147483646 h 3098"/>
              <a:gd name="T20" fmla="*/ 2147483646 w 5307"/>
              <a:gd name="T21" fmla="*/ 2147483646 h 3098"/>
              <a:gd name="T22" fmla="*/ 2147483646 w 5307"/>
              <a:gd name="T23" fmla="*/ 2147483646 h 3098"/>
              <a:gd name="T24" fmla="*/ 2147483646 w 5307"/>
              <a:gd name="T25" fmla="*/ 2147483646 h 3098"/>
              <a:gd name="T26" fmla="*/ 2147483646 w 5307"/>
              <a:gd name="T27" fmla="*/ 2147483646 h 3098"/>
              <a:gd name="T28" fmla="*/ 2147483646 w 5307"/>
              <a:gd name="T29" fmla="*/ 2147483646 h 3098"/>
              <a:gd name="T30" fmla="*/ 2147483646 w 5307"/>
              <a:gd name="T31" fmla="*/ 2147483646 h 3098"/>
              <a:gd name="T32" fmla="*/ 2147483646 w 5307"/>
              <a:gd name="T33" fmla="*/ 2147483646 h 3098"/>
              <a:gd name="T34" fmla="*/ 2147483646 w 5307"/>
              <a:gd name="T35" fmla="*/ 2147483646 h 3098"/>
              <a:gd name="T36" fmla="*/ 2147483646 w 5307"/>
              <a:gd name="T37" fmla="*/ 2147483646 h 3098"/>
              <a:gd name="T38" fmla="*/ 2147483646 w 5307"/>
              <a:gd name="T39" fmla="*/ 2147483646 h 3098"/>
              <a:gd name="T40" fmla="*/ 2147483646 w 5307"/>
              <a:gd name="T41" fmla="*/ 2147483646 h 3098"/>
              <a:gd name="T42" fmla="*/ 2147483646 w 5307"/>
              <a:gd name="T43" fmla="*/ 2147483646 h 3098"/>
              <a:gd name="T44" fmla="*/ 2147483646 w 5307"/>
              <a:gd name="T45" fmla="*/ 2147483646 h 3098"/>
              <a:gd name="T46" fmla="*/ 2147483646 w 5307"/>
              <a:gd name="T47" fmla="*/ 2147483646 h 3098"/>
              <a:gd name="T48" fmla="*/ 2147483646 w 5307"/>
              <a:gd name="T49" fmla="*/ 2147483646 h 3098"/>
              <a:gd name="T50" fmla="*/ 2147483646 w 5307"/>
              <a:gd name="T51" fmla="*/ 2147483646 h 3098"/>
              <a:gd name="T52" fmla="*/ 2147483646 w 5307"/>
              <a:gd name="T53" fmla="*/ 2147483646 h 3098"/>
              <a:gd name="T54" fmla="*/ 2147483646 w 5307"/>
              <a:gd name="T55" fmla="*/ 2147483646 h 3098"/>
              <a:gd name="T56" fmla="*/ 2147483646 w 5307"/>
              <a:gd name="T57" fmla="*/ 2147483646 h 3098"/>
              <a:gd name="T58" fmla="*/ 2147483646 w 5307"/>
              <a:gd name="T59" fmla="*/ 2147483646 h 3098"/>
              <a:gd name="T60" fmla="*/ 2147483646 w 5307"/>
              <a:gd name="T61" fmla="*/ 2147483646 h 3098"/>
              <a:gd name="T62" fmla="*/ 2147483646 w 5307"/>
              <a:gd name="T63" fmla="*/ 2147483646 h 3098"/>
              <a:gd name="T64" fmla="*/ 2147483646 w 5307"/>
              <a:gd name="T65" fmla="*/ 2147483646 h 3098"/>
              <a:gd name="T66" fmla="*/ 2147483646 w 5307"/>
              <a:gd name="T67" fmla="*/ 2147483646 h 3098"/>
              <a:gd name="T68" fmla="*/ 2147483646 w 5307"/>
              <a:gd name="T69" fmla="*/ 2147483646 h 3098"/>
              <a:gd name="T70" fmla="*/ 2147483646 w 5307"/>
              <a:gd name="T71" fmla="*/ 2147483646 h 3098"/>
              <a:gd name="T72" fmla="*/ 2147483646 w 5307"/>
              <a:gd name="T73" fmla="*/ 0 h 309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5307"/>
              <a:gd name="T112" fmla="*/ 0 h 3098"/>
              <a:gd name="T113" fmla="*/ 5307 w 5307"/>
              <a:gd name="T114" fmla="*/ 3098 h 309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5307" h="3098">
                <a:moveTo>
                  <a:pt x="0" y="284"/>
                </a:moveTo>
                <a:cubicBezTo>
                  <a:pt x="36" y="423"/>
                  <a:pt x="156" y="1012"/>
                  <a:pt x="216" y="1135"/>
                </a:cubicBezTo>
                <a:cubicBezTo>
                  <a:pt x="276" y="1258"/>
                  <a:pt x="308" y="1043"/>
                  <a:pt x="358" y="1021"/>
                </a:cubicBezTo>
                <a:cubicBezTo>
                  <a:pt x="408" y="999"/>
                  <a:pt x="473" y="1031"/>
                  <a:pt x="513" y="1002"/>
                </a:cubicBezTo>
                <a:cubicBezTo>
                  <a:pt x="553" y="973"/>
                  <a:pt x="562" y="809"/>
                  <a:pt x="600" y="847"/>
                </a:cubicBezTo>
                <a:cubicBezTo>
                  <a:pt x="638" y="885"/>
                  <a:pt x="722" y="1149"/>
                  <a:pt x="744" y="1231"/>
                </a:cubicBezTo>
                <a:cubicBezTo>
                  <a:pt x="766" y="1313"/>
                  <a:pt x="714" y="1315"/>
                  <a:pt x="733" y="1341"/>
                </a:cubicBezTo>
                <a:cubicBezTo>
                  <a:pt x="752" y="1367"/>
                  <a:pt x="860" y="1304"/>
                  <a:pt x="861" y="1386"/>
                </a:cubicBezTo>
                <a:cubicBezTo>
                  <a:pt x="862" y="1468"/>
                  <a:pt x="693" y="1741"/>
                  <a:pt x="737" y="1832"/>
                </a:cubicBezTo>
                <a:cubicBezTo>
                  <a:pt x="781" y="1923"/>
                  <a:pt x="1021" y="1891"/>
                  <a:pt x="1126" y="1935"/>
                </a:cubicBezTo>
                <a:cubicBezTo>
                  <a:pt x="1231" y="1979"/>
                  <a:pt x="1281" y="2168"/>
                  <a:pt x="1368" y="2095"/>
                </a:cubicBezTo>
                <a:cubicBezTo>
                  <a:pt x="1455" y="2022"/>
                  <a:pt x="1567" y="1614"/>
                  <a:pt x="1647" y="1496"/>
                </a:cubicBezTo>
                <a:cubicBezTo>
                  <a:pt x="1727" y="1378"/>
                  <a:pt x="1779" y="1484"/>
                  <a:pt x="1848" y="1386"/>
                </a:cubicBezTo>
                <a:cubicBezTo>
                  <a:pt x="1917" y="1288"/>
                  <a:pt x="2011" y="969"/>
                  <a:pt x="2058" y="911"/>
                </a:cubicBezTo>
                <a:cubicBezTo>
                  <a:pt x="2105" y="853"/>
                  <a:pt x="2108" y="996"/>
                  <a:pt x="2131" y="1039"/>
                </a:cubicBezTo>
                <a:cubicBezTo>
                  <a:pt x="2154" y="1082"/>
                  <a:pt x="2172" y="1118"/>
                  <a:pt x="2195" y="1167"/>
                </a:cubicBezTo>
                <a:cubicBezTo>
                  <a:pt x="2218" y="1216"/>
                  <a:pt x="2239" y="1289"/>
                  <a:pt x="2269" y="1332"/>
                </a:cubicBezTo>
                <a:cubicBezTo>
                  <a:pt x="2299" y="1375"/>
                  <a:pt x="2342" y="1379"/>
                  <a:pt x="2378" y="1423"/>
                </a:cubicBezTo>
                <a:cubicBezTo>
                  <a:pt x="2414" y="1467"/>
                  <a:pt x="2439" y="1551"/>
                  <a:pt x="2488" y="1597"/>
                </a:cubicBezTo>
                <a:cubicBezTo>
                  <a:pt x="2537" y="1643"/>
                  <a:pt x="2594" y="1590"/>
                  <a:pt x="2671" y="1697"/>
                </a:cubicBezTo>
                <a:cubicBezTo>
                  <a:pt x="2748" y="1804"/>
                  <a:pt x="2876" y="2158"/>
                  <a:pt x="2952" y="2239"/>
                </a:cubicBezTo>
                <a:cubicBezTo>
                  <a:pt x="3028" y="2320"/>
                  <a:pt x="3087" y="2231"/>
                  <a:pt x="3128" y="2182"/>
                </a:cubicBezTo>
                <a:cubicBezTo>
                  <a:pt x="3169" y="2133"/>
                  <a:pt x="3158" y="1987"/>
                  <a:pt x="3201" y="1944"/>
                </a:cubicBezTo>
                <a:cubicBezTo>
                  <a:pt x="3244" y="1901"/>
                  <a:pt x="3349" y="1975"/>
                  <a:pt x="3384" y="1926"/>
                </a:cubicBezTo>
                <a:cubicBezTo>
                  <a:pt x="3419" y="1877"/>
                  <a:pt x="3387" y="1701"/>
                  <a:pt x="3411" y="1652"/>
                </a:cubicBezTo>
                <a:cubicBezTo>
                  <a:pt x="3435" y="1603"/>
                  <a:pt x="3492" y="1676"/>
                  <a:pt x="3530" y="1633"/>
                </a:cubicBezTo>
                <a:cubicBezTo>
                  <a:pt x="3568" y="1590"/>
                  <a:pt x="3591" y="1429"/>
                  <a:pt x="3640" y="1396"/>
                </a:cubicBezTo>
                <a:cubicBezTo>
                  <a:pt x="3689" y="1363"/>
                  <a:pt x="3764" y="1448"/>
                  <a:pt x="3825" y="1436"/>
                </a:cubicBezTo>
                <a:cubicBezTo>
                  <a:pt x="3886" y="1424"/>
                  <a:pt x="3930" y="1323"/>
                  <a:pt x="4006" y="1322"/>
                </a:cubicBezTo>
                <a:cubicBezTo>
                  <a:pt x="4082" y="1321"/>
                  <a:pt x="4240" y="1399"/>
                  <a:pt x="4280" y="1432"/>
                </a:cubicBezTo>
                <a:cubicBezTo>
                  <a:pt x="4320" y="1465"/>
                  <a:pt x="4224" y="1461"/>
                  <a:pt x="4248" y="1519"/>
                </a:cubicBezTo>
                <a:cubicBezTo>
                  <a:pt x="4272" y="1577"/>
                  <a:pt x="4390" y="1700"/>
                  <a:pt x="4426" y="1780"/>
                </a:cubicBezTo>
                <a:cubicBezTo>
                  <a:pt x="4462" y="1860"/>
                  <a:pt x="4436" y="1963"/>
                  <a:pt x="4463" y="1999"/>
                </a:cubicBezTo>
                <a:cubicBezTo>
                  <a:pt x="4490" y="2035"/>
                  <a:pt x="4568" y="1935"/>
                  <a:pt x="4591" y="1999"/>
                </a:cubicBezTo>
                <a:cubicBezTo>
                  <a:pt x="4614" y="2063"/>
                  <a:pt x="4561" y="2266"/>
                  <a:pt x="4600" y="2383"/>
                </a:cubicBezTo>
                <a:cubicBezTo>
                  <a:pt x="4639" y="2500"/>
                  <a:pt x="4708" y="3098"/>
                  <a:pt x="4826" y="2701"/>
                </a:cubicBezTo>
                <a:cubicBezTo>
                  <a:pt x="4944" y="2304"/>
                  <a:pt x="5207" y="563"/>
                  <a:pt x="5307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L"/>
          </a:p>
        </p:txBody>
      </p:sp>
      <p:grpSp>
        <p:nvGrpSpPr>
          <p:cNvPr id="93187" name="Group 4">
            <a:extLst>
              <a:ext uri="{FF2B5EF4-FFF2-40B4-BE49-F238E27FC236}">
                <a16:creationId xmlns:a16="http://schemas.microsoft.com/office/drawing/2014/main" id="{934002BD-3616-CF4F-BD2E-5D780BA25F9C}"/>
              </a:ext>
            </a:extLst>
          </p:cNvPr>
          <p:cNvGrpSpPr>
            <a:grpSpLocks/>
          </p:cNvGrpSpPr>
          <p:nvPr/>
        </p:nvGrpSpPr>
        <p:grpSpPr bwMode="auto">
          <a:xfrm rot="3827770">
            <a:off x="7594600" y="4140200"/>
            <a:ext cx="679450" cy="323850"/>
            <a:chOff x="672" y="3321"/>
            <a:chExt cx="987" cy="471"/>
          </a:xfrm>
        </p:grpSpPr>
        <p:sp>
          <p:nvSpPr>
            <p:cNvPr id="93192" name="Freeform 5">
              <a:extLst>
                <a:ext uri="{FF2B5EF4-FFF2-40B4-BE49-F238E27FC236}">
                  <a16:creationId xmlns:a16="http://schemas.microsoft.com/office/drawing/2014/main" id="{D33CA4A8-F5D8-2840-B089-2F5BEB435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" y="3321"/>
              <a:ext cx="987" cy="327"/>
            </a:xfrm>
            <a:custGeom>
              <a:avLst/>
              <a:gdLst>
                <a:gd name="T0" fmla="*/ 483 w 987"/>
                <a:gd name="T1" fmla="*/ 36 h 327"/>
                <a:gd name="T2" fmla="*/ 987 w 987"/>
                <a:gd name="T3" fmla="*/ 48 h 327"/>
                <a:gd name="T4" fmla="*/ 672 w 987"/>
                <a:gd name="T5" fmla="*/ 327 h 327"/>
                <a:gd name="T6" fmla="*/ 192 w 987"/>
                <a:gd name="T7" fmla="*/ 327 h 327"/>
                <a:gd name="T8" fmla="*/ 0 w 987"/>
                <a:gd name="T9" fmla="*/ 39 h 327"/>
                <a:gd name="T10" fmla="*/ 384 w 987"/>
                <a:gd name="T11" fmla="*/ 39 h 327"/>
                <a:gd name="T12" fmla="*/ 480 w 987"/>
                <a:gd name="T13" fmla="*/ 39 h 3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7"/>
                <a:gd name="T22" fmla="*/ 0 h 327"/>
                <a:gd name="T23" fmla="*/ 987 w 987"/>
                <a:gd name="T24" fmla="*/ 327 h 32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7" h="327">
                  <a:moveTo>
                    <a:pt x="483" y="36"/>
                  </a:moveTo>
                  <a:cubicBezTo>
                    <a:pt x="696" y="11"/>
                    <a:pt x="956" y="0"/>
                    <a:pt x="987" y="48"/>
                  </a:cubicBezTo>
                  <a:lnTo>
                    <a:pt x="672" y="327"/>
                  </a:lnTo>
                  <a:lnTo>
                    <a:pt x="192" y="327"/>
                  </a:lnTo>
                  <a:lnTo>
                    <a:pt x="0" y="39"/>
                  </a:lnTo>
                  <a:lnTo>
                    <a:pt x="384" y="39"/>
                  </a:lnTo>
                  <a:lnTo>
                    <a:pt x="480" y="39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93193" name="Oval 6">
              <a:extLst>
                <a:ext uri="{FF2B5EF4-FFF2-40B4-BE49-F238E27FC236}">
                  <a16:creationId xmlns:a16="http://schemas.microsoft.com/office/drawing/2014/main" id="{86629CF8-161E-F645-A650-5F275D98E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3600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en-IL" sz="1800"/>
            </a:p>
          </p:txBody>
        </p:sp>
        <p:sp>
          <p:nvSpPr>
            <p:cNvPr id="93194" name="Oval 7">
              <a:extLst>
                <a:ext uri="{FF2B5EF4-FFF2-40B4-BE49-F238E27FC236}">
                  <a16:creationId xmlns:a16="http://schemas.microsoft.com/office/drawing/2014/main" id="{F37A570A-BDC1-684E-B789-130B209F9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00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en-IL" sz="1800"/>
            </a:p>
          </p:txBody>
        </p:sp>
      </p:grpSp>
      <p:sp>
        <p:nvSpPr>
          <p:cNvPr id="93188" name="Text Box 8">
            <a:extLst>
              <a:ext uri="{FF2B5EF4-FFF2-40B4-BE49-F238E27FC236}">
                <a16:creationId xmlns:a16="http://schemas.microsoft.com/office/drawing/2014/main" id="{6BD1F62F-C751-7446-8DB1-CE193E1C87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562600"/>
            <a:ext cx="4189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The path to the global minimum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E796BB-4DDB-E94A-A28E-E9512B251DC9}"/>
              </a:ext>
            </a:extLst>
          </p:cNvPr>
          <p:cNvSpPr txBox="1"/>
          <p:nvPr/>
        </p:nvSpPr>
        <p:spPr>
          <a:xfrm>
            <a:off x="5429256" y="6525000"/>
            <a:ext cx="3571868" cy="253916"/>
          </a:xfrm>
          <a:prstGeom prst="rect">
            <a:avLst/>
          </a:prstGeom>
          <a:ln/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1050" dirty="0"/>
              <a:t>*</a:t>
            </a:r>
            <a:r>
              <a:rPr lang="en-US" sz="1050" dirty="0"/>
              <a:t>Adapted from slides by Chen </a:t>
            </a:r>
            <a:r>
              <a:rPr lang="en-US" sz="1050" dirty="0" err="1"/>
              <a:t>Kaeasar</a:t>
            </a:r>
            <a:r>
              <a:rPr lang="en-US" sz="1050" dirty="0"/>
              <a:t>, Ben-Gurion University</a:t>
            </a:r>
            <a:endParaRPr lang="he-IL" sz="1050" dirty="0"/>
          </a:p>
        </p:txBody>
      </p:sp>
    </p:spTree>
    <p:extLst>
      <p:ext uri="{BB962C8B-B14F-4D97-AF65-F5344CB8AC3E}">
        <p14:creationId xmlns:p14="http://schemas.microsoft.com/office/powerpoint/2010/main" val="2272323363"/>
      </p:ext>
    </p:extLst>
  </p:cSld>
  <p:clrMapOvr>
    <a:masterClrMapping/>
  </p:clrMapOvr>
  <p:transition advTm="330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Text Box 2">
            <a:extLst>
              <a:ext uri="{FF2B5EF4-FFF2-40B4-BE49-F238E27FC236}">
                <a16:creationId xmlns:a16="http://schemas.microsoft.com/office/drawing/2014/main" id="{E9AD7203-27AE-F54C-B6A6-0A9220B318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113" y="422275"/>
            <a:ext cx="41259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What kind of paths do we want?</a:t>
            </a:r>
          </a:p>
        </p:txBody>
      </p:sp>
      <p:sp>
        <p:nvSpPr>
          <p:cNvPr id="94210" name="Freeform 3">
            <a:extLst>
              <a:ext uri="{FF2B5EF4-FFF2-40B4-BE49-F238E27FC236}">
                <a16:creationId xmlns:a16="http://schemas.microsoft.com/office/drawing/2014/main" id="{6E9D402F-2FDB-EB4A-B00E-08B169866B4A}"/>
              </a:ext>
            </a:extLst>
          </p:cNvPr>
          <p:cNvSpPr>
            <a:spLocks/>
          </p:cNvSpPr>
          <p:nvPr/>
        </p:nvSpPr>
        <p:spPr bwMode="auto">
          <a:xfrm>
            <a:off x="419100" y="1093788"/>
            <a:ext cx="8424863" cy="4918075"/>
          </a:xfrm>
          <a:custGeom>
            <a:avLst/>
            <a:gdLst>
              <a:gd name="T0" fmla="*/ 0 w 5307"/>
              <a:gd name="T1" fmla="*/ 2147483646 h 3098"/>
              <a:gd name="T2" fmla="*/ 2147483646 w 5307"/>
              <a:gd name="T3" fmla="*/ 2147483646 h 3098"/>
              <a:gd name="T4" fmla="*/ 2147483646 w 5307"/>
              <a:gd name="T5" fmla="*/ 2147483646 h 3098"/>
              <a:gd name="T6" fmla="*/ 2147483646 w 5307"/>
              <a:gd name="T7" fmla="*/ 2147483646 h 3098"/>
              <a:gd name="T8" fmla="*/ 2147483646 w 5307"/>
              <a:gd name="T9" fmla="*/ 2147483646 h 3098"/>
              <a:gd name="T10" fmla="*/ 2147483646 w 5307"/>
              <a:gd name="T11" fmla="*/ 2147483646 h 3098"/>
              <a:gd name="T12" fmla="*/ 2147483646 w 5307"/>
              <a:gd name="T13" fmla="*/ 2147483646 h 3098"/>
              <a:gd name="T14" fmla="*/ 2147483646 w 5307"/>
              <a:gd name="T15" fmla="*/ 2147483646 h 3098"/>
              <a:gd name="T16" fmla="*/ 2147483646 w 5307"/>
              <a:gd name="T17" fmla="*/ 2147483646 h 3098"/>
              <a:gd name="T18" fmla="*/ 2147483646 w 5307"/>
              <a:gd name="T19" fmla="*/ 2147483646 h 3098"/>
              <a:gd name="T20" fmla="*/ 2147483646 w 5307"/>
              <a:gd name="T21" fmla="*/ 2147483646 h 3098"/>
              <a:gd name="T22" fmla="*/ 2147483646 w 5307"/>
              <a:gd name="T23" fmla="*/ 2147483646 h 3098"/>
              <a:gd name="T24" fmla="*/ 2147483646 w 5307"/>
              <a:gd name="T25" fmla="*/ 2147483646 h 3098"/>
              <a:gd name="T26" fmla="*/ 2147483646 w 5307"/>
              <a:gd name="T27" fmla="*/ 2147483646 h 3098"/>
              <a:gd name="T28" fmla="*/ 2147483646 w 5307"/>
              <a:gd name="T29" fmla="*/ 2147483646 h 3098"/>
              <a:gd name="T30" fmla="*/ 2147483646 w 5307"/>
              <a:gd name="T31" fmla="*/ 2147483646 h 3098"/>
              <a:gd name="T32" fmla="*/ 2147483646 w 5307"/>
              <a:gd name="T33" fmla="*/ 2147483646 h 3098"/>
              <a:gd name="T34" fmla="*/ 2147483646 w 5307"/>
              <a:gd name="T35" fmla="*/ 2147483646 h 3098"/>
              <a:gd name="T36" fmla="*/ 2147483646 w 5307"/>
              <a:gd name="T37" fmla="*/ 2147483646 h 3098"/>
              <a:gd name="T38" fmla="*/ 2147483646 w 5307"/>
              <a:gd name="T39" fmla="*/ 2147483646 h 3098"/>
              <a:gd name="T40" fmla="*/ 2147483646 w 5307"/>
              <a:gd name="T41" fmla="*/ 2147483646 h 3098"/>
              <a:gd name="T42" fmla="*/ 2147483646 w 5307"/>
              <a:gd name="T43" fmla="*/ 2147483646 h 3098"/>
              <a:gd name="T44" fmla="*/ 2147483646 w 5307"/>
              <a:gd name="T45" fmla="*/ 2147483646 h 3098"/>
              <a:gd name="T46" fmla="*/ 2147483646 w 5307"/>
              <a:gd name="T47" fmla="*/ 2147483646 h 3098"/>
              <a:gd name="T48" fmla="*/ 2147483646 w 5307"/>
              <a:gd name="T49" fmla="*/ 2147483646 h 3098"/>
              <a:gd name="T50" fmla="*/ 2147483646 w 5307"/>
              <a:gd name="T51" fmla="*/ 2147483646 h 3098"/>
              <a:gd name="T52" fmla="*/ 2147483646 w 5307"/>
              <a:gd name="T53" fmla="*/ 2147483646 h 3098"/>
              <a:gd name="T54" fmla="*/ 2147483646 w 5307"/>
              <a:gd name="T55" fmla="*/ 2147483646 h 3098"/>
              <a:gd name="T56" fmla="*/ 2147483646 w 5307"/>
              <a:gd name="T57" fmla="*/ 2147483646 h 3098"/>
              <a:gd name="T58" fmla="*/ 2147483646 w 5307"/>
              <a:gd name="T59" fmla="*/ 2147483646 h 3098"/>
              <a:gd name="T60" fmla="*/ 2147483646 w 5307"/>
              <a:gd name="T61" fmla="*/ 2147483646 h 3098"/>
              <a:gd name="T62" fmla="*/ 2147483646 w 5307"/>
              <a:gd name="T63" fmla="*/ 2147483646 h 3098"/>
              <a:gd name="T64" fmla="*/ 2147483646 w 5307"/>
              <a:gd name="T65" fmla="*/ 2147483646 h 3098"/>
              <a:gd name="T66" fmla="*/ 2147483646 w 5307"/>
              <a:gd name="T67" fmla="*/ 2147483646 h 3098"/>
              <a:gd name="T68" fmla="*/ 2147483646 w 5307"/>
              <a:gd name="T69" fmla="*/ 2147483646 h 3098"/>
              <a:gd name="T70" fmla="*/ 2147483646 w 5307"/>
              <a:gd name="T71" fmla="*/ 2147483646 h 3098"/>
              <a:gd name="T72" fmla="*/ 2147483646 w 5307"/>
              <a:gd name="T73" fmla="*/ 0 h 309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5307"/>
              <a:gd name="T112" fmla="*/ 0 h 3098"/>
              <a:gd name="T113" fmla="*/ 5307 w 5307"/>
              <a:gd name="T114" fmla="*/ 3098 h 309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5307" h="3098">
                <a:moveTo>
                  <a:pt x="0" y="284"/>
                </a:moveTo>
                <a:cubicBezTo>
                  <a:pt x="36" y="423"/>
                  <a:pt x="156" y="1012"/>
                  <a:pt x="216" y="1135"/>
                </a:cubicBezTo>
                <a:cubicBezTo>
                  <a:pt x="276" y="1258"/>
                  <a:pt x="308" y="1043"/>
                  <a:pt x="358" y="1021"/>
                </a:cubicBezTo>
                <a:cubicBezTo>
                  <a:pt x="408" y="999"/>
                  <a:pt x="473" y="1031"/>
                  <a:pt x="513" y="1002"/>
                </a:cubicBezTo>
                <a:cubicBezTo>
                  <a:pt x="553" y="973"/>
                  <a:pt x="562" y="809"/>
                  <a:pt x="600" y="847"/>
                </a:cubicBezTo>
                <a:cubicBezTo>
                  <a:pt x="638" y="885"/>
                  <a:pt x="722" y="1149"/>
                  <a:pt x="744" y="1231"/>
                </a:cubicBezTo>
                <a:cubicBezTo>
                  <a:pt x="766" y="1313"/>
                  <a:pt x="714" y="1315"/>
                  <a:pt x="733" y="1341"/>
                </a:cubicBezTo>
                <a:cubicBezTo>
                  <a:pt x="752" y="1367"/>
                  <a:pt x="860" y="1304"/>
                  <a:pt x="861" y="1386"/>
                </a:cubicBezTo>
                <a:cubicBezTo>
                  <a:pt x="862" y="1468"/>
                  <a:pt x="693" y="1741"/>
                  <a:pt x="737" y="1832"/>
                </a:cubicBezTo>
                <a:cubicBezTo>
                  <a:pt x="781" y="1923"/>
                  <a:pt x="1021" y="1891"/>
                  <a:pt x="1126" y="1935"/>
                </a:cubicBezTo>
                <a:cubicBezTo>
                  <a:pt x="1231" y="1979"/>
                  <a:pt x="1281" y="2168"/>
                  <a:pt x="1368" y="2095"/>
                </a:cubicBezTo>
                <a:cubicBezTo>
                  <a:pt x="1455" y="2022"/>
                  <a:pt x="1567" y="1614"/>
                  <a:pt x="1647" y="1496"/>
                </a:cubicBezTo>
                <a:cubicBezTo>
                  <a:pt x="1727" y="1378"/>
                  <a:pt x="1779" y="1484"/>
                  <a:pt x="1848" y="1386"/>
                </a:cubicBezTo>
                <a:cubicBezTo>
                  <a:pt x="1917" y="1288"/>
                  <a:pt x="2011" y="969"/>
                  <a:pt x="2058" y="911"/>
                </a:cubicBezTo>
                <a:cubicBezTo>
                  <a:pt x="2105" y="853"/>
                  <a:pt x="2108" y="996"/>
                  <a:pt x="2131" y="1039"/>
                </a:cubicBezTo>
                <a:cubicBezTo>
                  <a:pt x="2154" y="1082"/>
                  <a:pt x="2172" y="1118"/>
                  <a:pt x="2195" y="1167"/>
                </a:cubicBezTo>
                <a:cubicBezTo>
                  <a:pt x="2218" y="1216"/>
                  <a:pt x="2239" y="1289"/>
                  <a:pt x="2269" y="1332"/>
                </a:cubicBezTo>
                <a:cubicBezTo>
                  <a:pt x="2299" y="1375"/>
                  <a:pt x="2342" y="1379"/>
                  <a:pt x="2378" y="1423"/>
                </a:cubicBezTo>
                <a:cubicBezTo>
                  <a:pt x="2414" y="1467"/>
                  <a:pt x="2439" y="1551"/>
                  <a:pt x="2488" y="1597"/>
                </a:cubicBezTo>
                <a:cubicBezTo>
                  <a:pt x="2537" y="1643"/>
                  <a:pt x="2594" y="1590"/>
                  <a:pt x="2671" y="1697"/>
                </a:cubicBezTo>
                <a:cubicBezTo>
                  <a:pt x="2748" y="1804"/>
                  <a:pt x="2876" y="2158"/>
                  <a:pt x="2952" y="2239"/>
                </a:cubicBezTo>
                <a:cubicBezTo>
                  <a:pt x="3028" y="2320"/>
                  <a:pt x="3087" y="2231"/>
                  <a:pt x="3128" y="2182"/>
                </a:cubicBezTo>
                <a:cubicBezTo>
                  <a:pt x="3169" y="2133"/>
                  <a:pt x="3158" y="1987"/>
                  <a:pt x="3201" y="1944"/>
                </a:cubicBezTo>
                <a:cubicBezTo>
                  <a:pt x="3244" y="1901"/>
                  <a:pt x="3349" y="1975"/>
                  <a:pt x="3384" y="1926"/>
                </a:cubicBezTo>
                <a:cubicBezTo>
                  <a:pt x="3419" y="1877"/>
                  <a:pt x="3387" y="1701"/>
                  <a:pt x="3411" y="1652"/>
                </a:cubicBezTo>
                <a:cubicBezTo>
                  <a:pt x="3435" y="1603"/>
                  <a:pt x="3492" y="1676"/>
                  <a:pt x="3530" y="1633"/>
                </a:cubicBezTo>
                <a:cubicBezTo>
                  <a:pt x="3568" y="1590"/>
                  <a:pt x="3591" y="1429"/>
                  <a:pt x="3640" y="1396"/>
                </a:cubicBezTo>
                <a:cubicBezTo>
                  <a:pt x="3689" y="1363"/>
                  <a:pt x="3764" y="1448"/>
                  <a:pt x="3825" y="1436"/>
                </a:cubicBezTo>
                <a:cubicBezTo>
                  <a:pt x="3886" y="1424"/>
                  <a:pt x="3930" y="1323"/>
                  <a:pt x="4006" y="1322"/>
                </a:cubicBezTo>
                <a:cubicBezTo>
                  <a:pt x="4082" y="1321"/>
                  <a:pt x="4240" y="1399"/>
                  <a:pt x="4280" y="1432"/>
                </a:cubicBezTo>
                <a:cubicBezTo>
                  <a:pt x="4320" y="1465"/>
                  <a:pt x="4224" y="1461"/>
                  <a:pt x="4248" y="1519"/>
                </a:cubicBezTo>
                <a:cubicBezTo>
                  <a:pt x="4272" y="1577"/>
                  <a:pt x="4390" y="1700"/>
                  <a:pt x="4426" y="1780"/>
                </a:cubicBezTo>
                <a:cubicBezTo>
                  <a:pt x="4462" y="1860"/>
                  <a:pt x="4436" y="1963"/>
                  <a:pt x="4463" y="1999"/>
                </a:cubicBezTo>
                <a:cubicBezTo>
                  <a:pt x="4490" y="2035"/>
                  <a:pt x="4568" y="1935"/>
                  <a:pt x="4591" y="1999"/>
                </a:cubicBezTo>
                <a:cubicBezTo>
                  <a:pt x="4614" y="2063"/>
                  <a:pt x="4561" y="2266"/>
                  <a:pt x="4600" y="2383"/>
                </a:cubicBezTo>
                <a:cubicBezTo>
                  <a:pt x="4639" y="2500"/>
                  <a:pt x="4708" y="3098"/>
                  <a:pt x="4826" y="2701"/>
                </a:cubicBezTo>
                <a:cubicBezTo>
                  <a:pt x="4944" y="2304"/>
                  <a:pt x="5207" y="563"/>
                  <a:pt x="5307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L"/>
          </a:p>
        </p:txBody>
      </p:sp>
      <p:grpSp>
        <p:nvGrpSpPr>
          <p:cNvPr id="94211" name="Group 4">
            <a:extLst>
              <a:ext uri="{FF2B5EF4-FFF2-40B4-BE49-F238E27FC236}">
                <a16:creationId xmlns:a16="http://schemas.microsoft.com/office/drawing/2014/main" id="{E068C447-57E7-3749-A76F-30537401701C}"/>
              </a:ext>
            </a:extLst>
          </p:cNvPr>
          <p:cNvGrpSpPr>
            <a:grpSpLocks/>
          </p:cNvGrpSpPr>
          <p:nvPr/>
        </p:nvGrpSpPr>
        <p:grpSpPr bwMode="auto">
          <a:xfrm rot="5825994">
            <a:off x="7594600" y="4521200"/>
            <a:ext cx="679450" cy="323850"/>
            <a:chOff x="672" y="3321"/>
            <a:chExt cx="987" cy="471"/>
          </a:xfrm>
        </p:grpSpPr>
        <p:sp>
          <p:nvSpPr>
            <p:cNvPr id="94216" name="Freeform 5">
              <a:extLst>
                <a:ext uri="{FF2B5EF4-FFF2-40B4-BE49-F238E27FC236}">
                  <a16:creationId xmlns:a16="http://schemas.microsoft.com/office/drawing/2014/main" id="{5D2FE198-5B5F-2E43-AF2C-396B46985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" y="3321"/>
              <a:ext cx="987" cy="327"/>
            </a:xfrm>
            <a:custGeom>
              <a:avLst/>
              <a:gdLst>
                <a:gd name="T0" fmla="*/ 483 w 987"/>
                <a:gd name="T1" fmla="*/ 36 h 327"/>
                <a:gd name="T2" fmla="*/ 987 w 987"/>
                <a:gd name="T3" fmla="*/ 48 h 327"/>
                <a:gd name="T4" fmla="*/ 672 w 987"/>
                <a:gd name="T5" fmla="*/ 327 h 327"/>
                <a:gd name="T6" fmla="*/ 192 w 987"/>
                <a:gd name="T7" fmla="*/ 327 h 327"/>
                <a:gd name="T8" fmla="*/ 0 w 987"/>
                <a:gd name="T9" fmla="*/ 39 h 327"/>
                <a:gd name="T10" fmla="*/ 384 w 987"/>
                <a:gd name="T11" fmla="*/ 39 h 327"/>
                <a:gd name="T12" fmla="*/ 480 w 987"/>
                <a:gd name="T13" fmla="*/ 39 h 3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7"/>
                <a:gd name="T22" fmla="*/ 0 h 327"/>
                <a:gd name="T23" fmla="*/ 987 w 987"/>
                <a:gd name="T24" fmla="*/ 327 h 32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7" h="327">
                  <a:moveTo>
                    <a:pt x="483" y="36"/>
                  </a:moveTo>
                  <a:cubicBezTo>
                    <a:pt x="696" y="11"/>
                    <a:pt x="956" y="0"/>
                    <a:pt x="987" y="48"/>
                  </a:cubicBezTo>
                  <a:lnTo>
                    <a:pt x="672" y="327"/>
                  </a:lnTo>
                  <a:lnTo>
                    <a:pt x="192" y="327"/>
                  </a:lnTo>
                  <a:lnTo>
                    <a:pt x="0" y="39"/>
                  </a:lnTo>
                  <a:lnTo>
                    <a:pt x="384" y="39"/>
                  </a:lnTo>
                  <a:lnTo>
                    <a:pt x="480" y="39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94217" name="Oval 6">
              <a:extLst>
                <a:ext uri="{FF2B5EF4-FFF2-40B4-BE49-F238E27FC236}">
                  <a16:creationId xmlns:a16="http://schemas.microsoft.com/office/drawing/2014/main" id="{25104D14-B783-E941-9A14-DAFD742DE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3600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en-IL" sz="1800"/>
            </a:p>
          </p:txBody>
        </p:sp>
        <p:sp>
          <p:nvSpPr>
            <p:cNvPr id="94218" name="Oval 7">
              <a:extLst>
                <a:ext uri="{FF2B5EF4-FFF2-40B4-BE49-F238E27FC236}">
                  <a16:creationId xmlns:a16="http://schemas.microsoft.com/office/drawing/2014/main" id="{88FAD2B9-ABFD-B049-A9D4-FFA8678315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00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en-IL" sz="1800"/>
            </a:p>
          </p:txBody>
        </p:sp>
      </p:grpSp>
      <p:sp>
        <p:nvSpPr>
          <p:cNvPr id="94212" name="Text Box 8">
            <a:extLst>
              <a:ext uri="{FF2B5EF4-FFF2-40B4-BE49-F238E27FC236}">
                <a16:creationId xmlns:a16="http://schemas.microsoft.com/office/drawing/2014/main" id="{B84FA4F3-58B1-A54B-A85A-BC25F24DAB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562600"/>
            <a:ext cx="4189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The path to the global minimum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FE1323-1DED-1C44-98C1-3C8610D8D599}"/>
              </a:ext>
            </a:extLst>
          </p:cNvPr>
          <p:cNvSpPr txBox="1"/>
          <p:nvPr/>
        </p:nvSpPr>
        <p:spPr>
          <a:xfrm>
            <a:off x="5429256" y="6525000"/>
            <a:ext cx="3571868" cy="253916"/>
          </a:xfrm>
          <a:prstGeom prst="rect">
            <a:avLst/>
          </a:prstGeom>
          <a:ln/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1050" dirty="0"/>
              <a:t>*</a:t>
            </a:r>
            <a:r>
              <a:rPr lang="en-US" sz="1050" dirty="0"/>
              <a:t>Adapted from slides by Chen </a:t>
            </a:r>
            <a:r>
              <a:rPr lang="en-US" sz="1050" dirty="0" err="1"/>
              <a:t>Kaeasar</a:t>
            </a:r>
            <a:r>
              <a:rPr lang="en-US" sz="1050" dirty="0"/>
              <a:t>, Ben-Gurion University</a:t>
            </a:r>
            <a:endParaRPr lang="he-IL" sz="1050" dirty="0"/>
          </a:p>
        </p:txBody>
      </p:sp>
    </p:spTree>
    <p:extLst>
      <p:ext uri="{BB962C8B-B14F-4D97-AF65-F5344CB8AC3E}">
        <p14:creationId xmlns:p14="http://schemas.microsoft.com/office/powerpoint/2010/main" val="4187025678"/>
      </p:ext>
    </p:extLst>
  </p:cSld>
  <p:clrMapOvr>
    <a:masterClrMapping/>
  </p:clrMapOvr>
  <p:transition advTm="330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ext Box 2">
            <a:extLst>
              <a:ext uri="{FF2B5EF4-FFF2-40B4-BE49-F238E27FC236}">
                <a16:creationId xmlns:a16="http://schemas.microsoft.com/office/drawing/2014/main" id="{643C96E0-FD6B-CA4A-9B71-A519D84F8C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113" y="422275"/>
            <a:ext cx="41259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What kind of paths do we want?</a:t>
            </a:r>
          </a:p>
        </p:txBody>
      </p:sp>
      <p:sp>
        <p:nvSpPr>
          <p:cNvPr id="95234" name="Freeform 3">
            <a:extLst>
              <a:ext uri="{FF2B5EF4-FFF2-40B4-BE49-F238E27FC236}">
                <a16:creationId xmlns:a16="http://schemas.microsoft.com/office/drawing/2014/main" id="{08C3FFD7-603B-844B-8063-011E595276D9}"/>
              </a:ext>
            </a:extLst>
          </p:cNvPr>
          <p:cNvSpPr>
            <a:spLocks/>
          </p:cNvSpPr>
          <p:nvPr/>
        </p:nvSpPr>
        <p:spPr bwMode="auto">
          <a:xfrm>
            <a:off x="419100" y="1093788"/>
            <a:ext cx="8424863" cy="4918075"/>
          </a:xfrm>
          <a:custGeom>
            <a:avLst/>
            <a:gdLst>
              <a:gd name="T0" fmla="*/ 0 w 5307"/>
              <a:gd name="T1" fmla="*/ 2147483646 h 3098"/>
              <a:gd name="T2" fmla="*/ 2147483646 w 5307"/>
              <a:gd name="T3" fmla="*/ 2147483646 h 3098"/>
              <a:gd name="T4" fmla="*/ 2147483646 w 5307"/>
              <a:gd name="T5" fmla="*/ 2147483646 h 3098"/>
              <a:gd name="T6" fmla="*/ 2147483646 w 5307"/>
              <a:gd name="T7" fmla="*/ 2147483646 h 3098"/>
              <a:gd name="T8" fmla="*/ 2147483646 w 5307"/>
              <a:gd name="T9" fmla="*/ 2147483646 h 3098"/>
              <a:gd name="T10" fmla="*/ 2147483646 w 5307"/>
              <a:gd name="T11" fmla="*/ 2147483646 h 3098"/>
              <a:gd name="T12" fmla="*/ 2147483646 w 5307"/>
              <a:gd name="T13" fmla="*/ 2147483646 h 3098"/>
              <a:gd name="T14" fmla="*/ 2147483646 w 5307"/>
              <a:gd name="T15" fmla="*/ 2147483646 h 3098"/>
              <a:gd name="T16" fmla="*/ 2147483646 w 5307"/>
              <a:gd name="T17" fmla="*/ 2147483646 h 3098"/>
              <a:gd name="T18" fmla="*/ 2147483646 w 5307"/>
              <a:gd name="T19" fmla="*/ 2147483646 h 3098"/>
              <a:gd name="T20" fmla="*/ 2147483646 w 5307"/>
              <a:gd name="T21" fmla="*/ 2147483646 h 3098"/>
              <a:gd name="T22" fmla="*/ 2147483646 w 5307"/>
              <a:gd name="T23" fmla="*/ 2147483646 h 3098"/>
              <a:gd name="T24" fmla="*/ 2147483646 w 5307"/>
              <a:gd name="T25" fmla="*/ 2147483646 h 3098"/>
              <a:gd name="T26" fmla="*/ 2147483646 w 5307"/>
              <a:gd name="T27" fmla="*/ 2147483646 h 3098"/>
              <a:gd name="T28" fmla="*/ 2147483646 w 5307"/>
              <a:gd name="T29" fmla="*/ 2147483646 h 3098"/>
              <a:gd name="T30" fmla="*/ 2147483646 w 5307"/>
              <a:gd name="T31" fmla="*/ 2147483646 h 3098"/>
              <a:gd name="T32" fmla="*/ 2147483646 w 5307"/>
              <a:gd name="T33" fmla="*/ 2147483646 h 3098"/>
              <a:gd name="T34" fmla="*/ 2147483646 w 5307"/>
              <a:gd name="T35" fmla="*/ 2147483646 h 3098"/>
              <a:gd name="T36" fmla="*/ 2147483646 w 5307"/>
              <a:gd name="T37" fmla="*/ 2147483646 h 3098"/>
              <a:gd name="T38" fmla="*/ 2147483646 w 5307"/>
              <a:gd name="T39" fmla="*/ 2147483646 h 3098"/>
              <a:gd name="T40" fmla="*/ 2147483646 w 5307"/>
              <a:gd name="T41" fmla="*/ 2147483646 h 3098"/>
              <a:gd name="T42" fmla="*/ 2147483646 w 5307"/>
              <a:gd name="T43" fmla="*/ 2147483646 h 3098"/>
              <a:gd name="T44" fmla="*/ 2147483646 w 5307"/>
              <a:gd name="T45" fmla="*/ 2147483646 h 3098"/>
              <a:gd name="T46" fmla="*/ 2147483646 w 5307"/>
              <a:gd name="T47" fmla="*/ 2147483646 h 3098"/>
              <a:gd name="T48" fmla="*/ 2147483646 w 5307"/>
              <a:gd name="T49" fmla="*/ 2147483646 h 3098"/>
              <a:gd name="T50" fmla="*/ 2147483646 w 5307"/>
              <a:gd name="T51" fmla="*/ 2147483646 h 3098"/>
              <a:gd name="T52" fmla="*/ 2147483646 w 5307"/>
              <a:gd name="T53" fmla="*/ 2147483646 h 3098"/>
              <a:gd name="T54" fmla="*/ 2147483646 w 5307"/>
              <a:gd name="T55" fmla="*/ 2147483646 h 3098"/>
              <a:gd name="T56" fmla="*/ 2147483646 w 5307"/>
              <a:gd name="T57" fmla="*/ 2147483646 h 3098"/>
              <a:gd name="T58" fmla="*/ 2147483646 w 5307"/>
              <a:gd name="T59" fmla="*/ 2147483646 h 3098"/>
              <a:gd name="T60" fmla="*/ 2147483646 w 5307"/>
              <a:gd name="T61" fmla="*/ 2147483646 h 3098"/>
              <a:gd name="T62" fmla="*/ 2147483646 w 5307"/>
              <a:gd name="T63" fmla="*/ 2147483646 h 3098"/>
              <a:gd name="T64" fmla="*/ 2147483646 w 5307"/>
              <a:gd name="T65" fmla="*/ 2147483646 h 3098"/>
              <a:gd name="T66" fmla="*/ 2147483646 w 5307"/>
              <a:gd name="T67" fmla="*/ 2147483646 h 3098"/>
              <a:gd name="T68" fmla="*/ 2147483646 w 5307"/>
              <a:gd name="T69" fmla="*/ 2147483646 h 3098"/>
              <a:gd name="T70" fmla="*/ 2147483646 w 5307"/>
              <a:gd name="T71" fmla="*/ 2147483646 h 3098"/>
              <a:gd name="T72" fmla="*/ 2147483646 w 5307"/>
              <a:gd name="T73" fmla="*/ 0 h 309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5307"/>
              <a:gd name="T112" fmla="*/ 0 h 3098"/>
              <a:gd name="T113" fmla="*/ 5307 w 5307"/>
              <a:gd name="T114" fmla="*/ 3098 h 309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5307" h="3098">
                <a:moveTo>
                  <a:pt x="0" y="284"/>
                </a:moveTo>
                <a:cubicBezTo>
                  <a:pt x="36" y="423"/>
                  <a:pt x="156" y="1012"/>
                  <a:pt x="216" y="1135"/>
                </a:cubicBezTo>
                <a:cubicBezTo>
                  <a:pt x="276" y="1258"/>
                  <a:pt x="308" y="1043"/>
                  <a:pt x="358" y="1021"/>
                </a:cubicBezTo>
                <a:cubicBezTo>
                  <a:pt x="408" y="999"/>
                  <a:pt x="473" y="1031"/>
                  <a:pt x="513" y="1002"/>
                </a:cubicBezTo>
                <a:cubicBezTo>
                  <a:pt x="553" y="973"/>
                  <a:pt x="562" y="809"/>
                  <a:pt x="600" y="847"/>
                </a:cubicBezTo>
                <a:cubicBezTo>
                  <a:pt x="638" y="885"/>
                  <a:pt x="722" y="1149"/>
                  <a:pt x="744" y="1231"/>
                </a:cubicBezTo>
                <a:cubicBezTo>
                  <a:pt x="766" y="1313"/>
                  <a:pt x="714" y="1315"/>
                  <a:pt x="733" y="1341"/>
                </a:cubicBezTo>
                <a:cubicBezTo>
                  <a:pt x="752" y="1367"/>
                  <a:pt x="860" y="1304"/>
                  <a:pt x="861" y="1386"/>
                </a:cubicBezTo>
                <a:cubicBezTo>
                  <a:pt x="862" y="1468"/>
                  <a:pt x="693" y="1741"/>
                  <a:pt x="737" y="1832"/>
                </a:cubicBezTo>
                <a:cubicBezTo>
                  <a:pt x="781" y="1923"/>
                  <a:pt x="1021" y="1891"/>
                  <a:pt x="1126" y="1935"/>
                </a:cubicBezTo>
                <a:cubicBezTo>
                  <a:pt x="1231" y="1979"/>
                  <a:pt x="1281" y="2168"/>
                  <a:pt x="1368" y="2095"/>
                </a:cubicBezTo>
                <a:cubicBezTo>
                  <a:pt x="1455" y="2022"/>
                  <a:pt x="1567" y="1614"/>
                  <a:pt x="1647" y="1496"/>
                </a:cubicBezTo>
                <a:cubicBezTo>
                  <a:pt x="1727" y="1378"/>
                  <a:pt x="1779" y="1484"/>
                  <a:pt x="1848" y="1386"/>
                </a:cubicBezTo>
                <a:cubicBezTo>
                  <a:pt x="1917" y="1288"/>
                  <a:pt x="2011" y="969"/>
                  <a:pt x="2058" y="911"/>
                </a:cubicBezTo>
                <a:cubicBezTo>
                  <a:pt x="2105" y="853"/>
                  <a:pt x="2108" y="996"/>
                  <a:pt x="2131" y="1039"/>
                </a:cubicBezTo>
                <a:cubicBezTo>
                  <a:pt x="2154" y="1082"/>
                  <a:pt x="2172" y="1118"/>
                  <a:pt x="2195" y="1167"/>
                </a:cubicBezTo>
                <a:cubicBezTo>
                  <a:pt x="2218" y="1216"/>
                  <a:pt x="2239" y="1289"/>
                  <a:pt x="2269" y="1332"/>
                </a:cubicBezTo>
                <a:cubicBezTo>
                  <a:pt x="2299" y="1375"/>
                  <a:pt x="2342" y="1379"/>
                  <a:pt x="2378" y="1423"/>
                </a:cubicBezTo>
                <a:cubicBezTo>
                  <a:pt x="2414" y="1467"/>
                  <a:pt x="2439" y="1551"/>
                  <a:pt x="2488" y="1597"/>
                </a:cubicBezTo>
                <a:cubicBezTo>
                  <a:pt x="2537" y="1643"/>
                  <a:pt x="2594" y="1590"/>
                  <a:pt x="2671" y="1697"/>
                </a:cubicBezTo>
                <a:cubicBezTo>
                  <a:pt x="2748" y="1804"/>
                  <a:pt x="2876" y="2158"/>
                  <a:pt x="2952" y="2239"/>
                </a:cubicBezTo>
                <a:cubicBezTo>
                  <a:pt x="3028" y="2320"/>
                  <a:pt x="3087" y="2231"/>
                  <a:pt x="3128" y="2182"/>
                </a:cubicBezTo>
                <a:cubicBezTo>
                  <a:pt x="3169" y="2133"/>
                  <a:pt x="3158" y="1987"/>
                  <a:pt x="3201" y="1944"/>
                </a:cubicBezTo>
                <a:cubicBezTo>
                  <a:pt x="3244" y="1901"/>
                  <a:pt x="3349" y="1975"/>
                  <a:pt x="3384" y="1926"/>
                </a:cubicBezTo>
                <a:cubicBezTo>
                  <a:pt x="3419" y="1877"/>
                  <a:pt x="3387" y="1701"/>
                  <a:pt x="3411" y="1652"/>
                </a:cubicBezTo>
                <a:cubicBezTo>
                  <a:pt x="3435" y="1603"/>
                  <a:pt x="3492" y="1676"/>
                  <a:pt x="3530" y="1633"/>
                </a:cubicBezTo>
                <a:cubicBezTo>
                  <a:pt x="3568" y="1590"/>
                  <a:pt x="3591" y="1429"/>
                  <a:pt x="3640" y="1396"/>
                </a:cubicBezTo>
                <a:cubicBezTo>
                  <a:pt x="3689" y="1363"/>
                  <a:pt x="3764" y="1448"/>
                  <a:pt x="3825" y="1436"/>
                </a:cubicBezTo>
                <a:cubicBezTo>
                  <a:pt x="3886" y="1424"/>
                  <a:pt x="3930" y="1323"/>
                  <a:pt x="4006" y="1322"/>
                </a:cubicBezTo>
                <a:cubicBezTo>
                  <a:pt x="4082" y="1321"/>
                  <a:pt x="4240" y="1399"/>
                  <a:pt x="4280" y="1432"/>
                </a:cubicBezTo>
                <a:cubicBezTo>
                  <a:pt x="4320" y="1465"/>
                  <a:pt x="4224" y="1461"/>
                  <a:pt x="4248" y="1519"/>
                </a:cubicBezTo>
                <a:cubicBezTo>
                  <a:pt x="4272" y="1577"/>
                  <a:pt x="4390" y="1700"/>
                  <a:pt x="4426" y="1780"/>
                </a:cubicBezTo>
                <a:cubicBezTo>
                  <a:pt x="4462" y="1860"/>
                  <a:pt x="4436" y="1963"/>
                  <a:pt x="4463" y="1999"/>
                </a:cubicBezTo>
                <a:cubicBezTo>
                  <a:pt x="4490" y="2035"/>
                  <a:pt x="4568" y="1935"/>
                  <a:pt x="4591" y="1999"/>
                </a:cubicBezTo>
                <a:cubicBezTo>
                  <a:pt x="4614" y="2063"/>
                  <a:pt x="4561" y="2266"/>
                  <a:pt x="4600" y="2383"/>
                </a:cubicBezTo>
                <a:cubicBezTo>
                  <a:pt x="4639" y="2500"/>
                  <a:pt x="4708" y="3098"/>
                  <a:pt x="4826" y="2701"/>
                </a:cubicBezTo>
                <a:cubicBezTo>
                  <a:pt x="4944" y="2304"/>
                  <a:pt x="5207" y="563"/>
                  <a:pt x="5307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L"/>
          </a:p>
        </p:txBody>
      </p:sp>
      <p:grpSp>
        <p:nvGrpSpPr>
          <p:cNvPr id="95235" name="Group 4">
            <a:extLst>
              <a:ext uri="{FF2B5EF4-FFF2-40B4-BE49-F238E27FC236}">
                <a16:creationId xmlns:a16="http://schemas.microsoft.com/office/drawing/2014/main" id="{C3FE08E8-7AF5-4D4C-B4EE-8A2710804B41}"/>
              </a:ext>
            </a:extLst>
          </p:cNvPr>
          <p:cNvGrpSpPr>
            <a:grpSpLocks/>
          </p:cNvGrpSpPr>
          <p:nvPr/>
        </p:nvGrpSpPr>
        <p:grpSpPr bwMode="auto">
          <a:xfrm rot="5825994">
            <a:off x="7594600" y="4978400"/>
            <a:ext cx="679450" cy="323850"/>
            <a:chOff x="672" y="3321"/>
            <a:chExt cx="987" cy="471"/>
          </a:xfrm>
        </p:grpSpPr>
        <p:sp>
          <p:nvSpPr>
            <p:cNvPr id="95240" name="Freeform 5">
              <a:extLst>
                <a:ext uri="{FF2B5EF4-FFF2-40B4-BE49-F238E27FC236}">
                  <a16:creationId xmlns:a16="http://schemas.microsoft.com/office/drawing/2014/main" id="{533770BA-A9EF-924B-9BA4-6FB3C94E0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" y="3321"/>
              <a:ext cx="987" cy="327"/>
            </a:xfrm>
            <a:custGeom>
              <a:avLst/>
              <a:gdLst>
                <a:gd name="T0" fmla="*/ 483 w 987"/>
                <a:gd name="T1" fmla="*/ 36 h 327"/>
                <a:gd name="T2" fmla="*/ 987 w 987"/>
                <a:gd name="T3" fmla="*/ 48 h 327"/>
                <a:gd name="T4" fmla="*/ 672 w 987"/>
                <a:gd name="T5" fmla="*/ 327 h 327"/>
                <a:gd name="T6" fmla="*/ 192 w 987"/>
                <a:gd name="T7" fmla="*/ 327 h 327"/>
                <a:gd name="T8" fmla="*/ 0 w 987"/>
                <a:gd name="T9" fmla="*/ 39 h 327"/>
                <a:gd name="T10" fmla="*/ 384 w 987"/>
                <a:gd name="T11" fmla="*/ 39 h 327"/>
                <a:gd name="T12" fmla="*/ 480 w 987"/>
                <a:gd name="T13" fmla="*/ 39 h 3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7"/>
                <a:gd name="T22" fmla="*/ 0 h 327"/>
                <a:gd name="T23" fmla="*/ 987 w 987"/>
                <a:gd name="T24" fmla="*/ 327 h 32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7" h="327">
                  <a:moveTo>
                    <a:pt x="483" y="36"/>
                  </a:moveTo>
                  <a:cubicBezTo>
                    <a:pt x="696" y="11"/>
                    <a:pt x="956" y="0"/>
                    <a:pt x="987" y="48"/>
                  </a:cubicBezTo>
                  <a:lnTo>
                    <a:pt x="672" y="327"/>
                  </a:lnTo>
                  <a:lnTo>
                    <a:pt x="192" y="327"/>
                  </a:lnTo>
                  <a:lnTo>
                    <a:pt x="0" y="39"/>
                  </a:lnTo>
                  <a:lnTo>
                    <a:pt x="384" y="39"/>
                  </a:lnTo>
                  <a:lnTo>
                    <a:pt x="480" y="39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95241" name="Oval 6">
              <a:extLst>
                <a:ext uri="{FF2B5EF4-FFF2-40B4-BE49-F238E27FC236}">
                  <a16:creationId xmlns:a16="http://schemas.microsoft.com/office/drawing/2014/main" id="{68962B73-EC68-964A-80C7-5032C8E893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3600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en-IL" sz="1800"/>
            </a:p>
          </p:txBody>
        </p:sp>
        <p:sp>
          <p:nvSpPr>
            <p:cNvPr id="95242" name="Oval 7">
              <a:extLst>
                <a:ext uri="{FF2B5EF4-FFF2-40B4-BE49-F238E27FC236}">
                  <a16:creationId xmlns:a16="http://schemas.microsoft.com/office/drawing/2014/main" id="{44AE32F0-1AD8-6846-9114-BCBCF92F2E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00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en-IL" sz="1800"/>
            </a:p>
          </p:txBody>
        </p:sp>
      </p:grpSp>
      <p:sp>
        <p:nvSpPr>
          <p:cNvPr id="95236" name="Text Box 8">
            <a:extLst>
              <a:ext uri="{FF2B5EF4-FFF2-40B4-BE49-F238E27FC236}">
                <a16:creationId xmlns:a16="http://schemas.microsoft.com/office/drawing/2014/main" id="{969232B4-CE43-9C43-91C7-E75231A3E0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562600"/>
            <a:ext cx="4189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The path to the global minimum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BB770B-21D9-FA4E-9963-4AAD9E03BDBD}"/>
              </a:ext>
            </a:extLst>
          </p:cNvPr>
          <p:cNvSpPr txBox="1"/>
          <p:nvPr/>
        </p:nvSpPr>
        <p:spPr>
          <a:xfrm>
            <a:off x="5429256" y="6525000"/>
            <a:ext cx="3571868" cy="253916"/>
          </a:xfrm>
          <a:prstGeom prst="rect">
            <a:avLst/>
          </a:prstGeom>
          <a:ln/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1050" dirty="0"/>
              <a:t>*</a:t>
            </a:r>
            <a:r>
              <a:rPr lang="en-US" sz="1050" dirty="0"/>
              <a:t>Adapted from slides by Chen </a:t>
            </a:r>
            <a:r>
              <a:rPr lang="en-US" sz="1050" dirty="0" err="1"/>
              <a:t>Kaeasar</a:t>
            </a:r>
            <a:r>
              <a:rPr lang="en-US" sz="1050" dirty="0"/>
              <a:t>, Ben-Gurion University</a:t>
            </a:r>
            <a:endParaRPr lang="he-IL" sz="1050" dirty="0"/>
          </a:p>
        </p:txBody>
      </p:sp>
    </p:spTree>
    <p:extLst>
      <p:ext uri="{BB962C8B-B14F-4D97-AF65-F5344CB8AC3E}">
        <p14:creationId xmlns:p14="http://schemas.microsoft.com/office/powerpoint/2010/main" val="530084449"/>
      </p:ext>
    </p:extLst>
  </p:cSld>
  <p:clrMapOvr>
    <a:masterClrMapping/>
  </p:clrMapOvr>
  <p:transition advTm="330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ext Box 2">
            <a:extLst>
              <a:ext uri="{FF2B5EF4-FFF2-40B4-BE49-F238E27FC236}">
                <a16:creationId xmlns:a16="http://schemas.microsoft.com/office/drawing/2014/main" id="{05CDA743-7C99-7A43-AE59-9334E70F93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113" y="422275"/>
            <a:ext cx="41259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What kind of paths do we want?</a:t>
            </a:r>
          </a:p>
        </p:txBody>
      </p:sp>
      <p:sp>
        <p:nvSpPr>
          <p:cNvPr id="96258" name="Freeform 3">
            <a:extLst>
              <a:ext uri="{FF2B5EF4-FFF2-40B4-BE49-F238E27FC236}">
                <a16:creationId xmlns:a16="http://schemas.microsoft.com/office/drawing/2014/main" id="{A5D2EF14-EEBF-494D-939B-0A5C9817FA49}"/>
              </a:ext>
            </a:extLst>
          </p:cNvPr>
          <p:cNvSpPr>
            <a:spLocks/>
          </p:cNvSpPr>
          <p:nvPr/>
        </p:nvSpPr>
        <p:spPr bwMode="auto">
          <a:xfrm>
            <a:off x="419100" y="1093788"/>
            <a:ext cx="8424863" cy="4918075"/>
          </a:xfrm>
          <a:custGeom>
            <a:avLst/>
            <a:gdLst>
              <a:gd name="T0" fmla="*/ 0 w 5307"/>
              <a:gd name="T1" fmla="*/ 2147483646 h 3098"/>
              <a:gd name="T2" fmla="*/ 2147483646 w 5307"/>
              <a:gd name="T3" fmla="*/ 2147483646 h 3098"/>
              <a:gd name="T4" fmla="*/ 2147483646 w 5307"/>
              <a:gd name="T5" fmla="*/ 2147483646 h 3098"/>
              <a:gd name="T6" fmla="*/ 2147483646 w 5307"/>
              <a:gd name="T7" fmla="*/ 2147483646 h 3098"/>
              <a:gd name="T8" fmla="*/ 2147483646 w 5307"/>
              <a:gd name="T9" fmla="*/ 2147483646 h 3098"/>
              <a:gd name="T10" fmla="*/ 2147483646 w 5307"/>
              <a:gd name="T11" fmla="*/ 2147483646 h 3098"/>
              <a:gd name="T12" fmla="*/ 2147483646 w 5307"/>
              <a:gd name="T13" fmla="*/ 2147483646 h 3098"/>
              <a:gd name="T14" fmla="*/ 2147483646 w 5307"/>
              <a:gd name="T15" fmla="*/ 2147483646 h 3098"/>
              <a:gd name="T16" fmla="*/ 2147483646 w 5307"/>
              <a:gd name="T17" fmla="*/ 2147483646 h 3098"/>
              <a:gd name="T18" fmla="*/ 2147483646 w 5307"/>
              <a:gd name="T19" fmla="*/ 2147483646 h 3098"/>
              <a:gd name="T20" fmla="*/ 2147483646 w 5307"/>
              <a:gd name="T21" fmla="*/ 2147483646 h 3098"/>
              <a:gd name="T22" fmla="*/ 2147483646 w 5307"/>
              <a:gd name="T23" fmla="*/ 2147483646 h 3098"/>
              <a:gd name="T24" fmla="*/ 2147483646 w 5307"/>
              <a:gd name="T25" fmla="*/ 2147483646 h 3098"/>
              <a:gd name="T26" fmla="*/ 2147483646 w 5307"/>
              <a:gd name="T27" fmla="*/ 2147483646 h 3098"/>
              <a:gd name="T28" fmla="*/ 2147483646 w 5307"/>
              <a:gd name="T29" fmla="*/ 2147483646 h 3098"/>
              <a:gd name="T30" fmla="*/ 2147483646 w 5307"/>
              <a:gd name="T31" fmla="*/ 2147483646 h 3098"/>
              <a:gd name="T32" fmla="*/ 2147483646 w 5307"/>
              <a:gd name="T33" fmla="*/ 2147483646 h 3098"/>
              <a:gd name="T34" fmla="*/ 2147483646 w 5307"/>
              <a:gd name="T35" fmla="*/ 2147483646 h 3098"/>
              <a:gd name="T36" fmla="*/ 2147483646 w 5307"/>
              <a:gd name="T37" fmla="*/ 2147483646 h 3098"/>
              <a:gd name="T38" fmla="*/ 2147483646 w 5307"/>
              <a:gd name="T39" fmla="*/ 2147483646 h 3098"/>
              <a:gd name="T40" fmla="*/ 2147483646 w 5307"/>
              <a:gd name="T41" fmla="*/ 2147483646 h 3098"/>
              <a:gd name="T42" fmla="*/ 2147483646 w 5307"/>
              <a:gd name="T43" fmla="*/ 2147483646 h 3098"/>
              <a:gd name="T44" fmla="*/ 2147483646 w 5307"/>
              <a:gd name="T45" fmla="*/ 2147483646 h 3098"/>
              <a:gd name="T46" fmla="*/ 2147483646 w 5307"/>
              <a:gd name="T47" fmla="*/ 2147483646 h 3098"/>
              <a:gd name="T48" fmla="*/ 2147483646 w 5307"/>
              <a:gd name="T49" fmla="*/ 2147483646 h 3098"/>
              <a:gd name="T50" fmla="*/ 2147483646 w 5307"/>
              <a:gd name="T51" fmla="*/ 2147483646 h 3098"/>
              <a:gd name="T52" fmla="*/ 2147483646 w 5307"/>
              <a:gd name="T53" fmla="*/ 2147483646 h 3098"/>
              <a:gd name="T54" fmla="*/ 2147483646 w 5307"/>
              <a:gd name="T55" fmla="*/ 2147483646 h 3098"/>
              <a:gd name="T56" fmla="*/ 2147483646 w 5307"/>
              <a:gd name="T57" fmla="*/ 2147483646 h 3098"/>
              <a:gd name="T58" fmla="*/ 2147483646 w 5307"/>
              <a:gd name="T59" fmla="*/ 2147483646 h 3098"/>
              <a:gd name="T60" fmla="*/ 2147483646 w 5307"/>
              <a:gd name="T61" fmla="*/ 2147483646 h 3098"/>
              <a:gd name="T62" fmla="*/ 2147483646 w 5307"/>
              <a:gd name="T63" fmla="*/ 2147483646 h 3098"/>
              <a:gd name="T64" fmla="*/ 2147483646 w 5307"/>
              <a:gd name="T65" fmla="*/ 2147483646 h 3098"/>
              <a:gd name="T66" fmla="*/ 2147483646 w 5307"/>
              <a:gd name="T67" fmla="*/ 2147483646 h 3098"/>
              <a:gd name="T68" fmla="*/ 2147483646 w 5307"/>
              <a:gd name="T69" fmla="*/ 2147483646 h 3098"/>
              <a:gd name="T70" fmla="*/ 2147483646 w 5307"/>
              <a:gd name="T71" fmla="*/ 2147483646 h 3098"/>
              <a:gd name="T72" fmla="*/ 2147483646 w 5307"/>
              <a:gd name="T73" fmla="*/ 0 h 309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5307"/>
              <a:gd name="T112" fmla="*/ 0 h 3098"/>
              <a:gd name="T113" fmla="*/ 5307 w 5307"/>
              <a:gd name="T114" fmla="*/ 3098 h 309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5307" h="3098">
                <a:moveTo>
                  <a:pt x="0" y="284"/>
                </a:moveTo>
                <a:cubicBezTo>
                  <a:pt x="36" y="423"/>
                  <a:pt x="156" y="1012"/>
                  <a:pt x="216" y="1135"/>
                </a:cubicBezTo>
                <a:cubicBezTo>
                  <a:pt x="276" y="1258"/>
                  <a:pt x="308" y="1043"/>
                  <a:pt x="358" y="1021"/>
                </a:cubicBezTo>
                <a:cubicBezTo>
                  <a:pt x="408" y="999"/>
                  <a:pt x="473" y="1031"/>
                  <a:pt x="513" y="1002"/>
                </a:cubicBezTo>
                <a:cubicBezTo>
                  <a:pt x="553" y="973"/>
                  <a:pt x="562" y="809"/>
                  <a:pt x="600" y="847"/>
                </a:cubicBezTo>
                <a:cubicBezTo>
                  <a:pt x="638" y="885"/>
                  <a:pt x="722" y="1149"/>
                  <a:pt x="744" y="1231"/>
                </a:cubicBezTo>
                <a:cubicBezTo>
                  <a:pt x="766" y="1313"/>
                  <a:pt x="714" y="1315"/>
                  <a:pt x="733" y="1341"/>
                </a:cubicBezTo>
                <a:cubicBezTo>
                  <a:pt x="752" y="1367"/>
                  <a:pt x="860" y="1304"/>
                  <a:pt x="861" y="1386"/>
                </a:cubicBezTo>
                <a:cubicBezTo>
                  <a:pt x="862" y="1468"/>
                  <a:pt x="693" y="1741"/>
                  <a:pt x="737" y="1832"/>
                </a:cubicBezTo>
                <a:cubicBezTo>
                  <a:pt x="781" y="1923"/>
                  <a:pt x="1021" y="1891"/>
                  <a:pt x="1126" y="1935"/>
                </a:cubicBezTo>
                <a:cubicBezTo>
                  <a:pt x="1231" y="1979"/>
                  <a:pt x="1281" y="2168"/>
                  <a:pt x="1368" y="2095"/>
                </a:cubicBezTo>
                <a:cubicBezTo>
                  <a:pt x="1455" y="2022"/>
                  <a:pt x="1567" y="1614"/>
                  <a:pt x="1647" y="1496"/>
                </a:cubicBezTo>
                <a:cubicBezTo>
                  <a:pt x="1727" y="1378"/>
                  <a:pt x="1779" y="1484"/>
                  <a:pt x="1848" y="1386"/>
                </a:cubicBezTo>
                <a:cubicBezTo>
                  <a:pt x="1917" y="1288"/>
                  <a:pt x="2011" y="969"/>
                  <a:pt x="2058" y="911"/>
                </a:cubicBezTo>
                <a:cubicBezTo>
                  <a:pt x="2105" y="853"/>
                  <a:pt x="2108" y="996"/>
                  <a:pt x="2131" y="1039"/>
                </a:cubicBezTo>
                <a:cubicBezTo>
                  <a:pt x="2154" y="1082"/>
                  <a:pt x="2172" y="1118"/>
                  <a:pt x="2195" y="1167"/>
                </a:cubicBezTo>
                <a:cubicBezTo>
                  <a:pt x="2218" y="1216"/>
                  <a:pt x="2239" y="1289"/>
                  <a:pt x="2269" y="1332"/>
                </a:cubicBezTo>
                <a:cubicBezTo>
                  <a:pt x="2299" y="1375"/>
                  <a:pt x="2342" y="1379"/>
                  <a:pt x="2378" y="1423"/>
                </a:cubicBezTo>
                <a:cubicBezTo>
                  <a:pt x="2414" y="1467"/>
                  <a:pt x="2439" y="1551"/>
                  <a:pt x="2488" y="1597"/>
                </a:cubicBezTo>
                <a:cubicBezTo>
                  <a:pt x="2537" y="1643"/>
                  <a:pt x="2594" y="1590"/>
                  <a:pt x="2671" y="1697"/>
                </a:cubicBezTo>
                <a:cubicBezTo>
                  <a:pt x="2748" y="1804"/>
                  <a:pt x="2876" y="2158"/>
                  <a:pt x="2952" y="2239"/>
                </a:cubicBezTo>
                <a:cubicBezTo>
                  <a:pt x="3028" y="2320"/>
                  <a:pt x="3087" y="2231"/>
                  <a:pt x="3128" y="2182"/>
                </a:cubicBezTo>
                <a:cubicBezTo>
                  <a:pt x="3169" y="2133"/>
                  <a:pt x="3158" y="1987"/>
                  <a:pt x="3201" y="1944"/>
                </a:cubicBezTo>
                <a:cubicBezTo>
                  <a:pt x="3244" y="1901"/>
                  <a:pt x="3349" y="1975"/>
                  <a:pt x="3384" y="1926"/>
                </a:cubicBezTo>
                <a:cubicBezTo>
                  <a:pt x="3419" y="1877"/>
                  <a:pt x="3387" y="1701"/>
                  <a:pt x="3411" y="1652"/>
                </a:cubicBezTo>
                <a:cubicBezTo>
                  <a:pt x="3435" y="1603"/>
                  <a:pt x="3492" y="1676"/>
                  <a:pt x="3530" y="1633"/>
                </a:cubicBezTo>
                <a:cubicBezTo>
                  <a:pt x="3568" y="1590"/>
                  <a:pt x="3591" y="1429"/>
                  <a:pt x="3640" y="1396"/>
                </a:cubicBezTo>
                <a:cubicBezTo>
                  <a:pt x="3689" y="1363"/>
                  <a:pt x="3764" y="1448"/>
                  <a:pt x="3825" y="1436"/>
                </a:cubicBezTo>
                <a:cubicBezTo>
                  <a:pt x="3886" y="1424"/>
                  <a:pt x="3930" y="1323"/>
                  <a:pt x="4006" y="1322"/>
                </a:cubicBezTo>
                <a:cubicBezTo>
                  <a:pt x="4082" y="1321"/>
                  <a:pt x="4240" y="1399"/>
                  <a:pt x="4280" y="1432"/>
                </a:cubicBezTo>
                <a:cubicBezTo>
                  <a:pt x="4320" y="1465"/>
                  <a:pt x="4224" y="1461"/>
                  <a:pt x="4248" y="1519"/>
                </a:cubicBezTo>
                <a:cubicBezTo>
                  <a:pt x="4272" y="1577"/>
                  <a:pt x="4390" y="1700"/>
                  <a:pt x="4426" y="1780"/>
                </a:cubicBezTo>
                <a:cubicBezTo>
                  <a:pt x="4462" y="1860"/>
                  <a:pt x="4436" y="1963"/>
                  <a:pt x="4463" y="1999"/>
                </a:cubicBezTo>
                <a:cubicBezTo>
                  <a:pt x="4490" y="2035"/>
                  <a:pt x="4568" y="1935"/>
                  <a:pt x="4591" y="1999"/>
                </a:cubicBezTo>
                <a:cubicBezTo>
                  <a:pt x="4614" y="2063"/>
                  <a:pt x="4561" y="2266"/>
                  <a:pt x="4600" y="2383"/>
                </a:cubicBezTo>
                <a:cubicBezTo>
                  <a:pt x="4639" y="2500"/>
                  <a:pt x="4708" y="3098"/>
                  <a:pt x="4826" y="2701"/>
                </a:cubicBezTo>
                <a:cubicBezTo>
                  <a:pt x="4944" y="2304"/>
                  <a:pt x="5207" y="563"/>
                  <a:pt x="5307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L"/>
          </a:p>
        </p:txBody>
      </p:sp>
      <p:grpSp>
        <p:nvGrpSpPr>
          <p:cNvPr id="96259" name="Group 4">
            <a:extLst>
              <a:ext uri="{FF2B5EF4-FFF2-40B4-BE49-F238E27FC236}">
                <a16:creationId xmlns:a16="http://schemas.microsoft.com/office/drawing/2014/main" id="{F8147B3F-3BF1-8F47-80FF-46F6DA65ED0F}"/>
              </a:ext>
            </a:extLst>
          </p:cNvPr>
          <p:cNvGrpSpPr>
            <a:grpSpLocks/>
          </p:cNvGrpSpPr>
          <p:nvPr/>
        </p:nvGrpSpPr>
        <p:grpSpPr bwMode="auto">
          <a:xfrm rot="5825994">
            <a:off x="7594600" y="5054600"/>
            <a:ext cx="679450" cy="323850"/>
            <a:chOff x="672" y="3321"/>
            <a:chExt cx="987" cy="471"/>
          </a:xfrm>
        </p:grpSpPr>
        <p:sp>
          <p:nvSpPr>
            <p:cNvPr id="96264" name="Freeform 5">
              <a:extLst>
                <a:ext uri="{FF2B5EF4-FFF2-40B4-BE49-F238E27FC236}">
                  <a16:creationId xmlns:a16="http://schemas.microsoft.com/office/drawing/2014/main" id="{3E3C7DDA-AC81-8641-BA23-AA4FD7148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" y="3321"/>
              <a:ext cx="987" cy="327"/>
            </a:xfrm>
            <a:custGeom>
              <a:avLst/>
              <a:gdLst>
                <a:gd name="T0" fmla="*/ 483 w 987"/>
                <a:gd name="T1" fmla="*/ 36 h 327"/>
                <a:gd name="T2" fmla="*/ 987 w 987"/>
                <a:gd name="T3" fmla="*/ 48 h 327"/>
                <a:gd name="T4" fmla="*/ 672 w 987"/>
                <a:gd name="T5" fmla="*/ 327 h 327"/>
                <a:gd name="T6" fmla="*/ 192 w 987"/>
                <a:gd name="T7" fmla="*/ 327 h 327"/>
                <a:gd name="T8" fmla="*/ 0 w 987"/>
                <a:gd name="T9" fmla="*/ 39 h 327"/>
                <a:gd name="T10" fmla="*/ 384 w 987"/>
                <a:gd name="T11" fmla="*/ 39 h 327"/>
                <a:gd name="T12" fmla="*/ 480 w 987"/>
                <a:gd name="T13" fmla="*/ 39 h 3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7"/>
                <a:gd name="T22" fmla="*/ 0 h 327"/>
                <a:gd name="T23" fmla="*/ 987 w 987"/>
                <a:gd name="T24" fmla="*/ 327 h 32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7" h="327">
                  <a:moveTo>
                    <a:pt x="483" y="36"/>
                  </a:moveTo>
                  <a:cubicBezTo>
                    <a:pt x="696" y="11"/>
                    <a:pt x="956" y="0"/>
                    <a:pt x="987" y="48"/>
                  </a:cubicBezTo>
                  <a:lnTo>
                    <a:pt x="672" y="327"/>
                  </a:lnTo>
                  <a:lnTo>
                    <a:pt x="192" y="327"/>
                  </a:lnTo>
                  <a:lnTo>
                    <a:pt x="0" y="39"/>
                  </a:lnTo>
                  <a:lnTo>
                    <a:pt x="384" y="39"/>
                  </a:lnTo>
                  <a:lnTo>
                    <a:pt x="480" y="39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96265" name="Oval 6">
              <a:extLst>
                <a:ext uri="{FF2B5EF4-FFF2-40B4-BE49-F238E27FC236}">
                  <a16:creationId xmlns:a16="http://schemas.microsoft.com/office/drawing/2014/main" id="{EC489740-6A53-3646-941D-F9DC7AD21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3600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en-IL" sz="1800"/>
            </a:p>
          </p:txBody>
        </p:sp>
        <p:sp>
          <p:nvSpPr>
            <p:cNvPr id="96266" name="Oval 7">
              <a:extLst>
                <a:ext uri="{FF2B5EF4-FFF2-40B4-BE49-F238E27FC236}">
                  <a16:creationId xmlns:a16="http://schemas.microsoft.com/office/drawing/2014/main" id="{083EAFEA-6D03-F241-9905-F0BD8BC6B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600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en-IL" sz="1800"/>
            </a:p>
          </p:txBody>
        </p:sp>
      </p:grpSp>
      <p:sp>
        <p:nvSpPr>
          <p:cNvPr id="96260" name="Text Box 8">
            <a:extLst>
              <a:ext uri="{FF2B5EF4-FFF2-40B4-BE49-F238E27FC236}">
                <a16:creationId xmlns:a16="http://schemas.microsoft.com/office/drawing/2014/main" id="{CDEFB5BC-C838-1A47-AE5D-236EFB9608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562600"/>
            <a:ext cx="4189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The path to the global minimum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3A6E55-10B1-4A4D-B745-CBE5B57A25FA}"/>
              </a:ext>
            </a:extLst>
          </p:cNvPr>
          <p:cNvSpPr txBox="1"/>
          <p:nvPr/>
        </p:nvSpPr>
        <p:spPr>
          <a:xfrm>
            <a:off x="5429256" y="6525000"/>
            <a:ext cx="3571868" cy="253916"/>
          </a:xfrm>
          <a:prstGeom prst="rect">
            <a:avLst/>
          </a:prstGeom>
          <a:ln/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1050" dirty="0"/>
              <a:t>*</a:t>
            </a:r>
            <a:r>
              <a:rPr lang="en-US" sz="1050" dirty="0"/>
              <a:t>Adapted from slides by Chen </a:t>
            </a:r>
            <a:r>
              <a:rPr lang="en-US" sz="1050" dirty="0" err="1"/>
              <a:t>Kaeasar</a:t>
            </a:r>
            <a:r>
              <a:rPr lang="en-US" sz="1050" dirty="0"/>
              <a:t>, Ben-Gurion University</a:t>
            </a:r>
            <a:endParaRPr lang="he-IL" sz="1050" dirty="0"/>
          </a:p>
        </p:txBody>
      </p:sp>
    </p:spTree>
    <p:extLst>
      <p:ext uri="{BB962C8B-B14F-4D97-AF65-F5344CB8AC3E}">
        <p14:creationId xmlns:p14="http://schemas.microsoft.com/office/powerpoint/2010/main" val="3964767967"/>
      </p:ext>
    </p:extLst>
  </p:cSld>
  <p:clrMapOvr>
    <a:masterClrMapping/>
  </p:clrMapOvr>
  <p:transition advTm="330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ext Box 2">
            <a:extLst>
              <a:ext uri="{FF2B5EF4-FFF2-40B4-BE49-F238E27FC236}">
                <a16:creationId xmlns:a16="http://schemas.microsoft.com/office/drawing/2014/main" id="{D7A85FEE-880F-7044-8317-7B6C46EC92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113" y="422275"/>
            <a:ext cx="41259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What kind of paths do we want?</a:t>
            </a:r>
          </a:p>
        </p:txBody>
      </p:sp>
      <p:sp>
        <p:nvSpPr>
          <p:cNvPr id="97282" name="Freeform 3">
            <a:extLst>
              <a:ext uri="{FF2B5EF4-FFF2-40B4-BE49-F238E27FC236}">
                <a16:creationId xmlns:a16="http://schemas.microsoft.com/office/drawing/2014/main" id="{9F1B8E3F-A5C2-7540-9E1D-CACC10775639}"/>
              </a:ext>
            </a:extLst>
          </p:cNvPr>
          <p:cNvSpPr>
            <a:spLocks/>
          </p:cNvSpPr>
          <p:nvPr/>
        </p:nvSpPr>
        <p:spPr bwMode="auto">
          <a:xfrm>
            <a:off x="419100" y="1093788"/>
            <a:ext cx="8424863" cy="4918075"/>
          </a:xfrm>
          <a:custGeom>
            <a:avLst/>
            <a:gdLst>
              <a:gd name="T0" fmla="*/ 0 w 5307"/>
              <a:gd name="T1" fmla="*/ 2147483646 h 3098"/>
              <a:gd name="T2" fmla="*/ 2147483646 w 5307"/>
              <a:gd name="T3" fmla="*/ 2147483646 h 3098"/>
              <a:gd name="T4" fmla="*/ 2147483646 w 5307"/>
              <a:gd name="T5" fmla="*/ 2147483646 h 3098"/>
              <a:gd name="T6" fmla="*/ 2147483646 w 5307"/>
              <a:gd name="T7" fmla="*/ 2147483646 h 3098"/>
              <a:gd name="T8" fmla="*/ 2147483646 w 5307"/>
              <a:gd name="T9" fmla="*/ 2147483646 h 3098"/>
              <a:gd name="T10" fmla="*/ 2147483646 w 5307"/>
              <a:gd name="T11" fmla="*/ 2147483646 h 3098"/>
              <a:gd name="T12" fmla="*/ 2147483646 w 5307"/>
              <a:gd name="T13" fmla="*/ 2147483646 h 3098"/>
              <a:gd name="T14" fmla="*/ 2147483646 w 5307"/>
              <a:gd name="T15" fmla="*/ 2147483646 h 3098"/>
              <a:gd name="T16" fmla="*/ 2147483646 w 5307"/>
              <a:gd name="T17" fmla="*/ 2147483646 h 3098"/>
              <a:gd name="T18" fmla="*/ 2147483646 w 5307"/>
              <a:gd name="T19" fmla="*/ 2147483646 h 3098"/>
              <a:gd name="T20" fmla="*/ 2147483646 w 5307"/>
              <a:gd name="T21" fmla="*/ 2147483646 h 3098"/>
              <a:gd name="T22" fmla="*/ 2147483646 w 5307"/>
              <a:gd name="T23" fmla="*/ 2147483646 h 3098"/>
              <a:gd name="T24" fmla="*/ 2147483646 w 5307"/>
              <a:gd name="T25" fmla="*/ 2147483646 h 3098"/>
              <a:gd name="T26" fmla="*/ 2147483646 w 5307"/>
              <a:gd name="T27" fmla="*/ 2147483646 h 3098"/>
              <a:gd name="T28" fmla="*/ 2147483646 w 5307"/>
              <a:gd name="T29" fmla="*/ 2147483646 h 3098"/>
              <a:gd name="T30" fmla="*/ 2147483646 w 5307"/>
              <a:gd name="T31" fmla="*/ 2147483646 h 3098"/>
              <a:gd name="T32" fmla="*/ 2147483646 w 5307"/>
              <a:gd name="T33" fmla="*/ 2147483646 h 3098"/>
              <a:gd name="T34" fmla="*/ 2147483646 w 5307"/>
              <a:gd name="T35" fmla="*/ 2147483646 h 3098"/>
              <a:gd name="T36" fmla="*/ 2147483646 w 5307"/>
              <a:gd name="T37" fmla="*/ 2147483646 h 3098"/>
              <a:gd name="T38" fmla="*/ 2147483646 w 5307"/>
              <a:gd name="T39" fmla="*/ 2147483646 h 3098"/>
              <a:gd name="T40" fmla="*/ 2147483646 w 5307"/>
              <a:gd name="T41" fmla="*/ 2147483646 h 3098"/>
              <a:gd name="T42" fmla="*/ 2147483646 w 5307"/>
              <a:gd name="T43" fmla="*/ 2147483646 h 3098"/>
              <a:gd name="T44" fmla="*/ 2147483646 w 5307"/>
              <a:gd name="T45" fmla="*/ 2147483646 h 3098"/>
              <a:gd name="T46" fmla="*/ 2147483646 w 5307"/>
              <a:gd name="T47" fmla="*/ 2147483646 h 3098"/>
              <a:gd name="T48" fmla="*/ 2147483646 w 5307"/>
              <a:gd name="T49" fmla="*/ 2147483646 h 3098"/>
              <a:gd name="T50" fmla="*/ 2147483646 w 5307"/>
              <a:gd name="T51" fmla="*/ 2147483646 h 3098"/>
              <a:gd name="T52" fmla="*/ 2147483646 w 5307"/>
              <a:gd name="T53" fmla="*/ 2147483646 h 3098"/>
              <a:gd name="T54" fmla="*/ 2147483646 w 5307"/>
              <a:gd name="T55" fmla="*/ 2147483646 h 3098"/>
              <a:gd name="T56" fmla="*/ 2147483646 w 5307"/>
              <a:gd name="T57" fmla="*/ 2147483646 h 3098"/>
              <a:gd name="T58" fmla="*/ 2147483646 w 5307"/>
              <a:gd name="T59" fmla="*/ 2147483646 h 3098"/>
              <a:gd name="T60" fmla="*/ 2147483646 w 5307"/>
              <a:gd name="T61" fmla="*/ 2147483646 h 3098"/>
              <a:gd name="T62" fmla="*/ 2147483646 w 5307"/>
              <a:gd name="T63" fmla="*/ 2147483646 h 3098"/>
              <a:gd name="T64" fmla="*/ 2147483646 w 5307"/>
              <a:gd name="T65" fmla="*/ 2147483646 h 3098"/>
              <a:gd name="T66" fmla="*/ 2147483646 w 5307"/>
              <a:gd name="T67" fmla="*/ 2147483646 h 3098"/>
              <a:gd name="T68" fmla="*/ 2147483646 w 5307"/>
              <a:gd name="T69" fmla="*/ 2147483646 h 3098"/>
              <a:gd name="T70" fmla="*/ 2147483646 w 5307"/>
              <a:gd name="T71" fmla="*/ 2147483646 h 3098"/>
              <a:gd name="T72" fmla="*/ 2147483646 w 5307"/>
              <a:gd name="T73" fmla="*/ 0 h 309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5307"/>
              <a:gd name="T112" fmla="*/ 0 h 3098"/>
              <a:gd name="T113" fmla="*/ 5307 w 5307"/>
              <a:gd name="T114" fmla="*/ 3098 h 309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5307" h="3098">
                <a:moveTo>
                  <a:pt x="0" y="284"/>
                </a:moveTo>
                <a:cubicBezTo>
                  <a:pt x="36" y="423"/>
                  <a:pt x="156" y="1012"/>
                  <a:pt x="216" y="1135"/>
                </a:cubicBezTo>
                <a:cubicBezTo>
                  <a:pt x="276" y="1258"/>
                  <a:pt x="308" y="1043"/>
                  <a:pt x="358" y="1021"/>
                </a:cubicBezTo>
                <a:cubicBezTo>
                  <a:pt x="408" y="999"/>
                  <a:pt x="473" y="1031"/>
                  <a:pt x="513" y="1002"/>
                </a:cubicBezTo>
                <a:cubicBezTo>
                  <a:pt x="553" y="973"/>
                  <a:pt x="562" y="809"/>
                  <a:pt x="600" y="847"/>
                </a:cubicBezTo>
                <a:cubicBezTo>
                  <a:pt x="638" y="885"/>
                  <a:pt x="722" y="1149"/>
                  <a:pt x="744" y="1231"/>
                </a:cubicBezTo>
                <a:cubicBezTo>
                  <a:pt x="766" y="1313"/>
                  <a:pt x="714" y="1315"/>
                  <a:pt x="733" y="1341"/>
                </a:cubicBezTo>
                <a:cubicBezTo>
                  <a:pt x="752" y="1367"/>
                  <a:pt x="860" y="1304"/>
                  <a:pt x="861" y="1386"/>
                </a:cubicBezTo>
                <a:cubicBezTo>
                  <a:pt x="862" y="1468"/>
                  <a:pt x="693" y="1741"/>
                  <a:pt x="737" y="1832"/>
                </a:cubicBezTo>
                <a:cubicBezTo>
                  <a:pt x="781" y="1923"/>
                  <a:pt x="1021" y="1891"/>
                  <a:pt x="1126" y="1935"/>
                </a:cubicBezTo>
                <a:cubicBezTo>
                  <a:pt x="1231" y="1979"/>
                  <a:pt x="1281" y="2168"/>
                  <a:pt x="1368" y="2095"/>
                </a:cubicBezTo>
                <a:cubicBezTo>
                  <a:pt x="1455" y="2022"/>
                  <a:pt x="1567" y="1614"/>
                  <a:pt x="1647" y="1496"/>
                </a:cubicBezTo>
                <a:cubicBezTo>
                  <a:pt x="1727" y="1378"/>
                  <a:pt x="1779" y="1484"/>
                  <a:pt x="1848" y="1386"/>
                </a:cubicBezTo>
                <a:cubicBezTo>
                  <a:pt x="1917" y="1288"/>
                  <a:pt x="2011" y="969"/>
                  <a:pt x="2058" y="911"/>
                </a:cubicBezTo>
                <a:cubicBezTo>
                  <a:pt x="2105" y="853"/>
                  <a:pt x="2108" y="996"/>
                  <a:pt x="2131" y="1039"/>
                </a:cubicBezTo>
                <a:cubicBezTo>
                  <a:pt x="2154" y="1082"/>
                  <a:pt x="2172" y="1118"/>
                  <a:pt x="2195" y="1167"/>
                </a:cubicBezTo>
                <a:cubicBezTo>
                  <a:pt x="2218" y="1216"/>
                  <a:pt x="2239" y="1289"/>
                  <a:pt x="2269" y="1332"/>
                </a:cubicBezTo>
                <a:cubicBezTo>
                  <a:pt x="2299" y="1375"/>
                  <a:pt x="2342" y="1379"/>
                  <a:pt x="2378" y="1423"/>
                </a:cubicBezTo>
                <a:cubicBezTo>
                  <a:pt x="2414" y="1467"/>
                  <a:pt x="2439" y="1551"/>
                  <a:pt x="2488" y="1597"/>
                </a:cubicBezTo>
                <a:cubicBezTo>
                  <a:pt x="2537" y="1643"/>
                  <a:pt x="2594" y="1590"/>
                  <a:pt x="2671" y="1697"/>
                </a:cubicBezTo>
                <a:cubicBezTo>
                  <a:pt x="2748" y="1804"/>
                  <a:pt x="2876" y="2158"/>
                  <a:pt x="2952" y="2239"/>
                </a:cubicBezTo>
                <a:cubicBezTo>
                  <a:pt x="3028" y="2320"/>
                  <a:pt x="3087" y="2231"/>
                  <a:pt x="3128" y="2182"/>
                </a:cubicBezTo>
                <a:cubicBezTo>
                  <a:pt x="3169" y="2133"/>
                  <a:pt x="3158" y="1987"/>
                  <a:pt x="3201" y="1944"/>
                </a:cubicBezTo>
                <a:cubicBezTo>
                  <a:pt x="3244" y="1901"/>
                  <a:pt x="3349" y="1975"/>
                  <a:pt x="3384" y="1926"/>
                </a:cubicBezTo>
                <a:cubicBezTo>
                  <a:pt x="3419" y="1877"/>
                  <a:pt x="3387" y="1701"/>
                  <a:pt x="3411" y="1652"/>
                </a:cubicBezTo>
                <a:cubicBezTo>
                  <a:pt x="3435" y="1603"/>
                  <a:pt x="3492" y="1676"/>
                  <a:pt x="3530" y="1633"/>
                </a:cubicBezTo>
                <a:cubicBezTo>
                  <a:pt x="3568" y="1590"/>
                  <a:pt x="3591" y="1429"/>
                  <a:pt x="3640" y="1396"/>
                </a:cubicBezTo>
                <a:cubicBezTo>
                  <a:pt x="3689" y="1363"/>
                  <a:pt x="3764" y="1448"/>
                  <a:pt x="3825" y="1436"/>
                </a:cubicBezTo>
                <a:cubicBezTo>
                  <a:pt x="3886" y="1424"/>
                  <a:pt x="3930" y="1323"/>
                  <a:pt x="4006" y="1322"/>
                </a:cubicBezTo>
                <a:cubicBezTo>
                  <a:pt x="4082" y="1321"/>
                  <a:pt x="4240" y="1399"/>
                  <a:pt x="4280" y="1432"/>
                </a:cubicBezTo>
                <a:cubicBezTo>
                  <a:pt x="4320" y="1465"/>
                  <a:pt x="4224" y="1461"/>
                  <a:pt x="4248" y="1519"/>
                </a:cubicBezTo>
                <a:cubicBezTo>
                  <a:pt x="4272" y="1577"/>
                  <a:pt x="4390" y="1700"/>
                  <a:pt x="4426" y="1780"/>
                </a:cubicBezTo>
                <a:cubicBezTo>
                  <a:pt x="4462" y="1860"/>
                  <a:pt x="4436" y="1963"/>
                  <a:pt x="4463" y="1999"/>
                </a:cubicBezTo>
                <a:cubicBezTo>
                  <a:pt x="4490" y="2035"/>
                  <a:pt x="4568" y="1935"/>
                  <a:pt x="4591" y="1999"/>
                </a:cubicBezTo>
                <a:cubicBezTo>
                  <a:pt x="4614" y="2063"/>
                  <a:pt x="4561" y="2266"/>
                  <a:pt x="4600" y="2383"/>
                </a:cubicBezTo>
                <a:cubicBezTo>
                  <a:pt x="4639" y="2500"/>
                  <a:pt x="4708" y="3098"/>
                  <a:pt x="4826" y="2701"/>
                </a:cubicBezTo>
                <a:cubicBezTo>
                  <a:pt x="4944" y="2304"/>
                  <a:pt x="5207" y="563"/>
                  <a:pt x="5307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L"/>
          </a:p>
        </p:txBody>
      </p:sp>
      <p:sp>
        <p:nvSpPr>
          <p:cNvPr id="97283" name="Oval 4">
            <a:extLst>
              <a:ext uri="{FF2B5EF4-FFF2-40B4-BE49-F238E27FC236}">
                <a16:creationId xmlns:a16="http://schemas.microsoft.com/office/drawing/2014/main" id="{39DD21C8-9AF5-554D-B37A-FC8D412A5BF8}"/>
              </a:ext>
            </a:extLst>
          </p:cNvPr>
          <p:cNvSpPr>
            <a:spLocks noChangeArrowheads="1"/>
          </p:cNvSpPr>
          <p:nvPr/>
        </p:nvSpPr>
        <p:spPr bwMode="auto">
          <a:xfrm rot="5825994">
            <a:off x="7945438" y="5303838"/>
            <a:ext cx="131762" cy="1317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IL" sz="1800"/>
          </a:p>
        </p:txBody>
      </p:sp>
      <p:sp>
        <p:nvSpPr>
          <p:cNvPr id="97284" name="Oval 5">
            <a:extLst>
              <a:ext uri="{FF2B5EF4-FFF2-40B4-BE49-F238E27FC236}">
                <a16:creationId xmlns:a16="http://schemas.microsoft.com/office/drawing/2014/main" id="{6002EC84-7B02-A741-969B-88827C4B241B}"/>
              </a:ext>
            </a:extLst>
          </p:cNvPr>
          <p:cNvSpPr>
            <a:spLocks noChangeArrowheads="1"/>
          </p:cNvSpPr>
          <p:nvPr/>
        </p:nvSpPr>
        <p:spPr bwMode="auto">
          <a:xfrm rot="5825994">
            <a:off x="7829551" y="5218112"/>
            <a:ext cx="131762" cy="1317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he-IL" altLang="en-IL" sz="1800"/>
          </a:p>
        </p:txBody>
      </p:sp>
      <p:sp>
        <p:nvSpPr>
          <p:cNvPr id="97285" name="Text Box 6">
            <a:extLst>
              <a:ext uri="{FF2B5EF4-FFF2-40B4-BE49-F238E27FC236}">
                <a16:creationId xmlns:a16="http://schemas.microsoft.com/office/drawing/2014/main" id="{A90128E9-0EC1-EB40-8514-38DCC32769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562600"/>
            <a:ext cx="4189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The path to the global minimum </a:t>
            </a:r>
          </a:p>
        </p:txBody>
      </p:sp>
      <p:sp>
        <p:nvSpPr>
          <p:cNvPr id="97286" name="Line 7">
            <a:extLst>
              <a:ext uri="{FF2B5EF4-FFF2-40B4-BE49-F238E27FC236}">
                <a16:creationId xmlns:a16="http://schemas.microsoft.com/office/drawing/2014/main" id="{64105A60-45F7-F14A-91FA-F5714A6BD96D}"/>
              </a:ext>
            </a:extLst>
          </p:cNvPr>
          <p:cNvSpPr>
            <a:spLocks noChangeShapeType="1"/>
          </p:cNvSpPr>
          <p:nvPr/>
        </p:nvSpPr>
        <p:spPr bwMode="auto">
          <a:xfrm rot="-3589230">
            <a:off x="7924007" y="5487194"/>
            <a:ext cx="1524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L"/>
          </a:p>
        </p:txBody>
      </p:sp>
      <p:sp>
        <p:nvSpPr>
          <p:cNvPr id="97287" name="Line 8">
            <a:extLst>
              <a:ext uri="{FF2B5EF4-FFF2-40B4-BE49-F238E27FC236}">
                <a16:creationId xmlns:a16="http://schemas.microsoft.com/office/drawing/2014/main" id="{2FBCB908-6E5E-0849-A65A-5822D790A41F}"/>
              </a:ext>
            </a:extLst>
          </p:cNvPr>
          <p:cNvSpPr>
            <a:spLocks noChangeShapeType="1"/>
          </p:cNvSpPr>
          <p:nvPr/>
        </p:nvSpPr>
        <p:spPr bwMode="auto">
          <a:xfrm rot="-6412146">
            <a:off x="7900194" y="5487194"/>
            <a:ext cx="1524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L"/>
          </a:p>
        </p:txBody>
      </p:sp>
      <p:sp>
        <p:nvSpPr>
          <p:cNvPr id="97288" name="Line 9">
            <a:extLst>
              <a:ext uri="{FF2B5EF4-FFF2-40B4-BE49-F238E27FC236}">
                <a16:creationId xmlns:a16="http://schemas.microsoft.com/office/drawing/2014/main" id="{EE886053-A65D-6343-A6B2-0201FF8AE1E1}"/>
              </a:ext>
            </a:extLst>
          </p:cNvPr>
          <p:cNvSpPr>
            <a:spLocks noChangeShapeType="1"/>
          </p:cNvSpPr>
          <p:nvPr/>
        </p:nvSpPr>
        <p:spPr bwMode="auto">
          <a:xfrm rot="-6412146">
            <a:off x="7857332" y="5501481"/>
            <a:ext cx="1524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L"/>
          </a:p>
        </p:txBody>
      </p:sp>
      <p:sp>
        <p:nvSpPr>
          <p:cNvPr id="97289" name="Line 10">
            <a:extLst>
              <a:ext uri="{FF2B5EF4-FFF2-40B4-BE49-F238E27FC236}">
                <a16:creationId xmlns:a16="http://schemas.microsoft.com/office/drawing/2014/main" id="{E77D6520-BC8F-5849-8C91-2F97C5119836}"/>
              </a:ext>
            </a:extLst>
          </p:cNvPr>
          <p:cNvSpPr>
            <a:spLocks noChangeShapeType="1"/>
          </p:cNvSpPr>
          <p:nvPr/>
        </p:nvSpPr>
        <p:spPr bwMode="auto">
          <a:xfrm rot="-4601375">
            <a:off x="7849394" y="5485606"/>
            <a:ext cx="1524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BF84C1-C4A0-734B-8855-C79F650B7758}"/>
              </a:ext>
            </a:extLst>
          </p:cNvPr>
          <p:cNvSpPr txBox="1"/>
          <p:nvPr/>
        </p:nvSpPr>
        <p:spPr>
          <a:xfrm>
            <a:off x="5429256" y="6525000"/>
            <a:ext cx="3571868" cy="253916"/>
          </a:xfrm>
          <a:prstGeom prst="rect">
            <a:avLst/>
          </a:prstGeom>
          <a:ln/>
          <a:effectLst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1050" dirty="0"/>
              <a:t>*</a:t>
            </a:r>
            <a:r>
              <a:rPr lang="en-US" sz="1050" dirty="0"/>
              <a:t>Adapted from slides by Chen </a:t>
            </a:r>
            <a:r>
              <a:rPr lang="en-US" sz="1050" dirty="0" err="1"/>
              <a:t>Kaeasar</a:t>
            </a:r>
            <a:r>
              <a:rPr lang="en-US" sz="1050" dirty="0"/>
              <a:t>, Ben-Gurion University</a:t>
            </a:r>
            <a:endParaRPr lang="he-IL" sz="1050" dirty="0"/>
          </a:p>
        </p:txBody>
      </p:sp>
    </p:spTree>
    <p:extLst>
      <p:ext uri="{BB962C8B-B14F-4D97-AF65-F5344CB8AC3E}">
        <p14:creationId xmlns:p14="http://schemas.microsoft.com/office/powerpoint/2010/main" val="16799581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01A61-4714-654B-88E5-CDB8F2702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1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002060"/>
                </a:solidFill>
              </a:rPr>
              <a:t>Monte-Carlo methods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sz="2700" i="1" dirty="0">
                <a:solidFill>
                  <a:srgbClr val="002060"/>
                </a:solidFill>
              </a:rPr>
              <a:t>(a.k.a. MC simulations, MC sampling or MC search)</a:t>
            </a:r>
            <a:endParaRPr lang="he-IL" i="1" dirty="0">
              <a:solidFill>
                <a:srgbClr val="002060"/>
              </a:solidFill>
            </a:endParaRPr>
          </a:p>
        </p:txBody>
      </p:sp>
      <p:sp>
        <p:nvSpPr>
          <p:cNvPr id="98306" name="Content Placeholder 2">
            <a:extLst>
              <a:ext uri="{FF2B5EF4-FFF2-40B4-BE49-F238E27FC236}">
                <a16:creationId xmlns:a16="http://schemas.microsoft.com/office/drawing/2014/main" id="{A41E6A1F-478C-DC4E-94CC-A9EC74A50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6329363" cy="4525963"/>
          </a:xfrm>
        </p:spPr>
        <p:txBody>
          <a:bodyPr/>
          <a:lstStyle/>
          <a:p>
            <a:pPr eaLnBrk="1" hangingPunct="1"/>
            <a:r>
              <a:rPr lang="en-US" altLang="en-IL">
                <a:cs typeface="Arial" panose="020B0604020202020204" pitchFamily="34" charset="0"/>
              </a:rPr>
              <a:t>Monte-Carlo methods (“casino” methods) are a very general term for </a:t>
            </a:r>
            <a:r>
              <a:rPr lang="en-US" altLang="en-IL" b="1">
                <a:cs typeface="Arial" panose="020B0604020202020204" pitchFamily="34" charset="0"/>
              </a:rPr>
              <a:t>estimations that are based on a series of random samples</a:t>
            </a:r>
          </a:p>
          <a:p>
            <a:pPr lvl="1" eaLnBrk="1" hangingPunct="1"/>
            <a:r>
              <a:rPr lang="en-US" altLang="en-IL" sz="2000">
                <a:cs typeface="Arial" panose="020B0604020202020204" pitchFamily="34" charset="0"/>
              </a:rPr>
              <a:t>Samples can be </a:t>
            </a:r>
            <a:r>
              <a:rPr lang="en-US" altLang="en-IL" sz="2000" i="1">
                <a:cs typeface="Arial" panose="020B0604020202020204" pitchFamily="34" charset="0"/>
              </a:rPr>
              <a:t>dependent</a:t>
            </a:r>
            <a:r>
              <a:rPr lang="en-US" altLang="en-IL" sz="2000">
                <a:cs typeface="Arial" panose="020B0604020202020204" pitchFamily="34" charset="0"/>
              </a:rPr>
              <a:t> or </a:t>
            </a:r>
            <a:r>
              <a:rPr lang="en-US" altLang="en-IL" sz="2000" i="1">
                <a:cs typeface="Arial" panose="020B0604020202020204" pitchFamily="34" charset="0"/>
              </a:rPr>
              <a:t>independent</a:t>
            </a:r>
          </a:p>
          <a:p>
            <a:pPr lvl="1" eaLnBrk="1" hangingPunct="1"/>
            <a:r>
              <a:rPr lang="en-US" altLang="en-IL" sz="2000">
                <a:cs typeface="Arial" panose="020B0604020202020204" pitchFamily="34" charset="0"/>
              </a:rPr>
              <a:t>MC physical simulations are most famous for their role in the </a:t>
            </a:r>
            <a:r>
              <a:rPr lang="en-US" altLang="en-IL" sz="2000" i="1">
                <a:cs typeface="Arial" panose="020B0604020202020204" pitchFamily="34" charset="0"/>
              </a:rPr>
              <a:t>Manhattan Project</a:t>
            </a:r>
            <a:r>
              <a:rPr lang="en-US" altLang="en-IL" sz="2000">
                <a:cs typeface="Arial" panose="020B0604020202020204" pitchFamily="34" charset="0"/>
              </a:rPr>
              <a:t> </a:t>
            </a:r>
            <a:br>
              <a:rPr lang="en-US" altLang="en-IL" sz="2000">
                <a:cs typeface="Arial" panose="020B0604020202020204" pitchFamily="34" charset="0"/>
              </a:rPr>
            </a:br>
            <a:r>
              <a:rPr lang="en-US" altLang="en-IL" sz="1400">
                <a:cs typeface="Arial" panose="020B0604020202020204" pitchFamily="34" charset="0"/>
              </a:rPr>
              <a:t>(Uncle of Polish mathematician </a:t>
            </a:r>
            <a:r>
              <a:rPr lang="en-US" altLang="en-IL" sz="1400" i="1">
                <a:cs typeface="Arial" panose="020B0604020202020204" pitchFamily="34" charset="0"/>
              </a:rPr>
              <a:t>Stanisław Marcin Ulam</a:t>
            </a:r>
            <a:r>
              <a:rPr lang="en-US" altLang="en-IL" sz="1400">
                <a:cs typeface="Arial" panose="020B0604020202020204" pitchFamily="34" charset="0"/>
              </a:rPr>
              <a:t>’s  was said to be a heavy gambler)</a:t>
            </a:r>
            <a:endParaRPr lang="en-US" altLang="en-IL" sz="2400">
              <a:cs typeface="Arial" panose="020B0604020202020204" pitchFamily="34" charset="0"/>
            </a:endParaRPr>
          </a:p>
        </p:txBody>
      </p:sp>
      <p:pic>
        <p:nvPicPr>
          <p:cNvPr id="98307" name="Picture 2">
            <a:extLst>
              <a:ext uri="{FF2B5EF4-FFF2-40B4-BE49-F238E27FC236}">
                <a16:creationId xmlns:a16="http://schemas.microsoft.com/office/drawing/2014/main" id="{E3434F91-0C30-2049-B6D2-5D3CB6E81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563" y="1785938"/>
            <a:ext cx="1881187" cy="2576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308" name="Picture 3">
            <a:extLst>
              <a:ext uri="{FF2B5EF4-FFF2-40B4-BE49-F238E27FC236}">
                <a16:creationId xmlns:a16="http://schemas.microsoft.com/office/drawing/2014/main" id="{1E3CCFFE-2FB1-2D4E-94EB-844CAE7DC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225" y="4451350"/>
            <a:ext cx="1936750" cy="154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35927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Title 1">
            <a:extLst>
              <a:ext uri="{FF2B5EF4-FFF2-40B4-BE49-F238E27FC236}">
                <a16:creationId xmlns:a16="http://schemas.microsoft.com/office/drawing/2014/main" id="{5E942A39-01E2-B64F-889A-B7F283A9A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L" sz="3200" dirty="0">
                <a:solidFill>
                  <a:srgbClr val="002060"/>
                </a:solidFill>
                <a:cs typeface="Times New Roman" panose="02020603050405020304" pitchFamily="18" charset="0"/>
              </a:rPr>
              <a:t>Example: estimating </a:t>
            </a:r>
            <a:r>
              <a:rPr lang="el-GR" altLang="en-IL" sz="3200" dirty="0">
                <a:solidFill>
                  <a:srgbClr val="002060"/>
                </a:solidFill>
                <a:cs typeface="Times New Roman" panose="02020603050405020304" pitchFamily="18" charset="0"/>
              </a:rPr>
              <a:t>Π</a:t>
            </a:r>
            <a:r>
              <a:rPr lang="en-US" altLang="en-IL" sz="3200" dirty="0">
                <a:solidFill>
                  <a:srgbClr val="002060"/>
                </a:solidFill>
                <a:cs typeface="Times New Roman" panose="02020603050405020304" pitchFamily="18" charset="0"/>
              </a:rPr>
              <a:t> by independent </a:t>
            </a:r>
            <a:br>
              <a:rPr lang="en-US" altLang="en-IL" sz="3200" dirty="0">
                <a:solidFill>
                  <a:srgbClr val="002060"/>
                </a:solidFill>
                <a:cs typeface="Times New Roman" panose="02020603050405020304" pitchFamily="18" charset="0"/>
              </a:rPr>
            </a:br>
            <a:r>
              <a:rPr lang="en-US" altLang="en-IL" sz="3200" dirty="0">
                <a:solidFill>
                  <a:srgbClr val="002060"/>
                </a:solidFill>
                <a:cs typeface="Times New Roman" panose="02020603050405020304" pitchFamily="18" charset="0"/>
              </a:rPr>
              <a:t>Monte-Carlo samples (I)</a:t>
            </a:r>
            <a:endParaRPr lang="he-IL" altLang="en-IL" sz="3200" dirty="0">
              <a:solidFill>
                <a:srgbClr val="002060"/>
              </a:solidFill>
            </a:endParaRPr>
          </a:p>
        </p:txBody>
      </p:sp>
      <p:pic>
        <p:nvPicPr>
          <p:cNvPr id="99330" name="Picture 2" descr="C:\WINDOWS\DESKTOP\Guojin\MC\circlequad.gif">
            <a:extLst>
              <a:ext uri="{FF2B5EF4-FFF2-40B4-BE49-F238E27FC236}">
                <a16:creationId xmlns:a16="http://schemas.microsoft.com/office/drawing/2014/main" id="{33763EF2-1339-FC48-B77D-88199B045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13" y="1643063"/>
            <a:ext cx="2927350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1" name="Text Box 3">
            <a:extLst>
              <a:ext uri="{FF2B5EF4-FFF2-40B4-BE49-F238E27FC236}">
                <a16:creationId xmlns:a16="http://schemas.microsoft.com/office/drawing/2014/main" id="{59A4E38F-BCED-1D48-9E52-3D567825E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566863"/>
            <a:ext cx="55292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Suppose we throw darts randomly (and uniformly) at the square:</a:t>
            </a:r>
          </a:p>
        </p:txBody>
      </p:sp>
      <p:pic>
        <p:nvPicPr>
          <p:cNvPr id="99332" name="Picture 3" descr="C:\WINDOWS\DESKTOP\Guojin\MC\disteqn2.gif">
            <a:extLst>
              <a:ext uri="{FF2B5EF4-FFF2-40B4-BE49-F238E27FC236}">
                <a16:creationId xmlns:a16="http://schemas.microsoft.com/office/drawing/2014/main" id="{1F909339-660E-0F46-8463-3E294EF3D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1995488"/>
            <a:ext cx="3929063" cy="163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3" name="Text Box 7">
            <a:extLst>
              <a:ext uri="{FF2B5EF4-FFF2-40B4-BE49-F238E27FC236}">
                <a16:creationId xmlns:a16="http://schemas.microsoft.com/office/drawing/2014/main" id="{751949EF-3C06-B44C-BD6A-B9D0B422BE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5525" y="3781425"/>
            <a:ext cx="3062288" cy="28622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0"/>
              </a:spcBef>
              <a:buFontTx/>
              <a:buNone/>
            </a:pPr>
            <a:r>
              <a:rPr lang="en-US" altLang="en-IL" sz="1800" b="1"/>
              <a:t>Algorithm:</a:t>
            </a:r>
          </a:p>
          <a:p>
            <a:pPr algn="l" rtl="0"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For i=[1..ntrials]</a:t>
            </a:r>
          </a:p>
          <a:p>
            <a:pPr algn="l" rtl="0"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        x = (random# in [0..r])</a:t>
            </a:r>
          </a:p>
          <a:p>
            <a:pPr algn="l" rtl="0"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        y = (random# in [0..r])</a:t>
            </a:r>
          </a:p>
          <a:p>
            <a:pPr algn="l" rtl="0"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        distance = sqrt (x^2 + y^2)</a:t>
            </a:r>
          </a:p>
          <a:p>
            <a:pPr algn="l" rtl="0"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        if distance ≤ r</a:t>
            </a:r>
          </a:p>
          <a:p>
            <a:pPr algn="l" rtl="0"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                hits++</a:t>
            </a:r>
          </a:p>
          <a:p>
            <a:pPr algn="l" rtl="0"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End</a:t>
            </a:r>
          </a:p>
          <a:p>
            <a:pPr algn="l" rtl="0"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Output: </a:t>
            </a:r>
          </a:p>
          <a:p>
            <a:pPr algn="l" rtl="0" eaLnBrk="1" hangingPunct="1">
              <a:spcBef>
                <a:spcPct val="0"/>
              </a:spcBef>
              <a:buFontTx/>
              <a:buNone/>
            </a:pPr>
            <a:endParaRPr lang="en-US" altLang="en-IL" sz="1800"/>
          </a:p>
        </p:txBody>
      </p:sp>
      <p:graphicFrame>
        <p:nvGraphicFramePr>
          <p:cNvPr id="99334" name="Object 3">
            <a:extLst>
              <a:ext uri="{FF2B5EF4-FFF2-40B4-BE49-F238E27FC236}">
                <a16:creationId xmlns:a16="http://schemas.microsoft.com/office/drawing/2014/main" id="{FA8AA024-18FF-8140-8C94-B75335BC21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95650" y="6067425"/>
          <a:ext cx="642938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010" name="Equation" r:id="rId5" imgW="11696700" imgH="9359900" progId="Equation.3">
                  <p:embed/>
                </p:oleObj>
              </mc:Choice>
              <mc:Fallback>
                <p:oleObj name="Equation" r:id="rId5" imgW="11696700" imgH="9359900" progId="Equation.3">
                  <p:embed/>
                  <p:pic>
                    <p:nvPicPr>
                      <p:cNvPr id="99334" name="Object 3">
                        <a:extLst>
                          <a:ext uri="{FF2B5EF4-FFF2-40B4-BE49-F238E27FC236}">
                            <a16:creationId xmlns:a16="http://schemas.microsoft.com/office/drawing/2014/main" id="{FA8AA024-18FF-8140-8C94-B75335BC21D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5650" y="6067425"/>
                        <a:ext cx="642938" cy="5143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prstDash val="dash"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35" name="TextBox 12">
            <a:extLst>
              <a:ext uri="{FF2B5EF4-FFF2-40B4-BE49-F238E27FC236}">
                <a16:creationId xmlns:a16="http://schemas.microsoft.com/office/drawing/2014/main" id="{3FCBA64B-BC2B-4748-8A77-873A364D25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125" y="6500813"/>
            <a:ext cx="12858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0"/>
              </a:spcBef>
              <a:buFontTx/>
              <a:buNone/>
            </a:pPr>
            <a:r>
              <a:rPr lang="en-US" altLang="en-IL" sz="800" i="1"/>
              <a:t>Adapted from course slides by Craig Douglas</a:t>
            </a:r>
            <a:endParaRPr lang="he-IL" altLang="en-IL" sz="800" i="1"/>
          </a:p>
        </p:txBody>
      </p:sp>
    </p:spTree>
    <p:extLst>
      <p:ext uri="{BB962C8B-B14F-4D97-AF65-F5344CB8AC3E}">
        <p14:creationId xmlns:p14="http://schemas.microsoft.com/office/powerpoint/2010/main" val="35093071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3" name="Picture 2" descr="C:\WINDOWS\DESKTOP\Guojin\MC\bne.jpg">
            <a:extLst>
              <a:ext uri="{FF2B5EF4-FFF2-40B4-BE49-F238E27FC236}">
                <a16:creationId xmlns:a16="http://schemas.microsoft.com/office/drawing/2014/main" id="{061129DC-FC0A-1349-8463-1E1927C01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81000"/>
            <a:ext cx="5072063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4" name="Text Box 3">
            <a:extLst>
              <a:ext uri="{FF2B5EF4-FFF2-40B4-BE49-F238E27FC236}">
                <a16:creationId xmlns:a16="http://schemas.microsoft.com/office/drawing/2014/main" id="{E19D0432-A2DF-C949-A059-79982DC86C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066800"/>
            <a:ext cx="53101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Buffon's original form was to drop a needle of length L at random on grid of parallel lines of spacing D.</a:t>
            </a:r>
          </a:p>
        </p:txBody>
      </p:sp>
      <p:pic>
        <p:nvPicPr>
          <p:cNvPr id="100355" name="Picture 4" descr="C:\WINDOWS\DESKTOP\Guojin\MC\needle.jpg">
            <a:extLst>
              <a:ext uri="{FF2B5EF4-FFF2-40B4-BE49-F238E27FC236}">
                <a16:creationId xmlns:a16="http://schemas.microsoft.com/office/drawing/2014/main" id="{6A48ED3E-8D44-6541-91C0-6F006FF18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2057400"/>
            <a:ext cx="2928937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6" name="Text Box 5">
            <a:extLst>
              <a:ext uri="{FF2B5EF4-FFF2-40B4-BE49-F238E27FC236}">
                <a16:creationId xmlns:a16="http://schemas.microsoft.com/office/drawing/2014/main" id="{BA70135F-47DB-4F4F-BD61-1148F1CC1B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267200"/>
            <a:ext cx="83820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For </a:t>
            </a:r>
            <a:r>
              <a:rPr lang="en-US" altLang="en-IL" sz="1800" i="1"/>
              <a:t>L</a:t>
            </a:r>
            <a:r>
              <a:rPr lang="en-US" altLang="en-IL" sz="1800"/>
              <a:t> less than or equal </a:t>
            </a:r>
            <a:r>
              <a:rPr lang="en-US" altLang="en-IL" sz="1800" i="1"/>
              <a:t>D</a:t>
            </a:r>
            <a:r>
              <a:rPr lang="en-US" altLang="en-IL" sz="1800"/>
              <a:t> we obtain :</a:t>
            </a:r>
          </a:p>
          <a:p>
            <a:pPr algn="l" rtl="0" eaLnBrk="1" hangingPunct="1">
              <a:spcBef>
                <a:spcPct val="0"/>
              </a:spcBef>
              <a:buFontTx/>
              <a:buNone/>
            </a:pPr>
            <a:r>
              <a:rPr lang="en-US" altLang="en-IL" sz="1800" i="1"/>
              <a:t>P(needle intersects the grid) = 2 • L / PI • D. </a:t>
            </a:r>
          </a:p>
          <a:p>
            <a:pPr algn="l" rtl="0" eaLnBrk="1" hangingPunct="1">
              <a:spcBef>
                <a:spcPct val="0"/>
              </a:spcBef>
              <a:buFontTx/>
              <a:buNone/>
            </a:pPr>
            <a:endParaRPr lang="en-US" altLang="en-IL" sz="1800"/>
          </a:p>
          <a:p>
            <a:pPr algn="l" rtl="0" eaLnBrk="1" hangingPunct="1">
              <a:spcBef>
                <a:spcPct val="0"/>
              </a:spcBef>
              <a:buFontTx/>
              <a:buNone/>
            </a:pPr>
            <a:r>
              <a:rPr lang="en-US" altLang="en-IL" sz="1800"/>
              <a:t>If we drop the needle </a:t>
            </a:r>
            <a:r>
              <a:rPr lang="en-US" altLang="en-IL" sz="1800" i="1"/>
              <a:t>N</a:t>
            </a:r>
            <a:r>
              <a:rPr lang="en-US" altLang="en-IL" sz="1800"/>
              <a:t> times and count </a:t>
            </a:r>
            <a:r>
              <a:rPr lang="en-US" altLang="en-IL" sz="1800" i="1"/>
              <a:t>R</a:t>
            </a:r>
            <a:r>
              <a:rPr lang="en-US" altLang="en-IL" sz="1800"/>
              <a:t> intersections we obtain :</a:t>
            </a:r>
          </a:p>
          <a:p>
            <a:pPr algn="l" rtl="0" eaLnBrk="1" hangingPunct="1">
              <a:spcBef>
                <a:spcPct val="0"/>
              </a:spcBef>
              <a:buFontTx/>
              <a:buNone/>
            </a:pPr>
            <a:r>
              <a:rPr lang="en-US" altLang="en-IL" sz="1800" i="1"/>
              <a:t>P = R / N, </a:t>
            </a:r>
          </a:p>
          <a:p>
            <a:pPr algn="l" rtl="0" eaLnBrk="1" hangingPunct="1">
              <a:spcBef>
                <a:spcPct val="0"/>
              </a:spcBef>
              <a:buFontTx/>
              <a:buNone/>
            </a:pPr>
            <a:r>
              <a:rPr lang="en-US" altLang="en-IL" sz="1800" i="1"/>
              <a:t>PI = 2 • L • N / R • D. </a:t>
            </a:r>
          </a:p>
        </p:txBody>
      </p:sp>
      <p:sp>
        <p:nvSpPr>
          <p:cNvPr id="100357" name="TextBox 5">
            <a:extLst>
              <a:ext uri="{FF2B5EF4-FFF2-40B4-BE49-F238E27FC236}">
                <a16:creationId xmlns:a16="http://schemas.microsoft.com/office/drawing/2014/main" id="{190E98D0-A4FB-E241-94F6-FBBC9147C3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125" y="6500813"/>
            <a:ext cx="12858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0"/>
              </a:spcBef>
              <a:buFontTx/>
              <a:buNone/>
            </a:pPr>
            <a:r>
              <a:rPr lang="en-US" altLang="en-IL" sz="800" i="1"/>
              <a:t>Slide from course CS521 by Craig Douglas</a:t>
            </a:r>
            <a:endParaRPr lang="he-IL" altLang="en-IL" sz="800" i="1"/>
          </a:p>
        </p:txBody>
      </p:sp>
      <p:pic>
        <p:nvPicPr>
          <p:cNvPr id="100358" name="Picture 3" descr="C:\WINDOWS\DESKTOP\Guojin\MC\buffon1.jpg">
            <a:extLst>
              <a:ext uri="{FF2B5EF4-FFF2-40B4-BE49-F238E27FC236}">
                <a16:creationId xmlns:a16="http://schemas.microsoft.com/office/drawing/2014/main" id="{79640AF7-0BF3-9C42-877E-CD0A65BBD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75" y="1928813"/>
            <a:ext cx="1223963" cy="149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9" name="Text Box 4">
            <a:extLst>
              <a:ext uri="{FF2B5EF4-FFF2-40B4-BE49-F238E27FC236}">
                <a16:creationId xmlns:a16="http://schemas.microsoft.com/office/drawing/2014/main" id="{E224865B-0CB4-B74C-99C5-59A9FD9FC1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3563" y="3457575"/>
            <a:ext cx="1643062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IL" sz="1100" i="1"/>
              <a:t>Georges Louis Leclerc Comte de Buffon</a:t>
            </a:r>
            <a:br>
              <a:rPr lang="en-US" altLang="en-IL" sz="1100" i="1"/>
            </a:br>
            <a:r>
              <a:rPr lang="en-US" altLang="en-IL" sz="1100" i="1"/>
              <a:t> (7/9/1707-16/4/1788)</a:t>
            </a:r>
          </a:p>
        </p:txBody>
      </p:sp>
    </p:spTree>
    <p:extLst>
      <p:ext uri="{BB962C8B-B14F-4D97-AF65-F5344CB8AC3E}">
        <p14:creationId xmlns:p14="http://schemas.microsoft.com/office/powerpoint/2010/main" val="14352962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1" name="Picture 2" descr="C:\WINDOWS\Desktop\Guojin\MC\needle0.jpg">
            <a:extLst>
              <a:ext uri="{FF2B5EF4-FFF2-40B4-BE49-F238E27FC236}">
                <a16:creationId xmlns:a16="http://schemas.microsoft.com/office/drawing/2014/main" id="{FAF2F63A-343A-2342-A9A7-17F8FA2BE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100" y="1130300"/>
            <a:ext cx="5003800" cy="459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02" name="TextBox 2">
            <a:extLst>
              <a:ext uri="{FF2B5EF4-FFF2-40B4-BE49-F238E27FC236}">
                <a16:creationId xmlns:a16="http://schemas.microsoft.com/office/drawing/2014/main" id="{6556ADD6-C8BD-5E47-87CE-AB98751A81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125" y="6500813"/>
            <a:ext cx="12858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0"/>
              </a:spcBef>
              <a:buFontTx/>
              <a:buNone/>
            </a:pPr>
            <a:r>
              <a:rPr lang="en-US" altLang="en-IL" sz="800" i="1"/>
              <a:t>Slide from course CS521 by Craig Douglas</a:t>
            </a:r>
            <a:endParaRPr lang="he-IL" altLang="en-IL" sz="800" i="1"/>
          </a:p>
        </p:txBody>
      </p:sp>
      <p:pic>
        <p:nvPicPr>
          <p:cNvPr id="102403" name="Picture 2" descr="C:\WINDOWS\DESKTOP\Guojin\MC\bne.jpg">
            <a:extLst>
              <a:ext uri="{FF2B5EF4-FFF2-40B4-BE49-F238E27FC236}">
                <a16:creationId xmlns:a16="http://schemas.microsoft.com/office/drawing/2014/main" id="{632B2A60-D9DE-B247-A59E-13AE598F7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81000"/>
            <a:ext cx="5072063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1471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84" name="Group 38">
            <a:extLst>
              <a:ext uri="{FF2B5EF4-FFF2-40B4-BE49-F238E27FC236}">
                <a16:creationId xmlns:a16="http://schemas.microsoft.com/office/drawing/2014/main" id="{7730A589-2D60-2C48-9397-534E1F2C578C}"/>
              </a:ext>
            </a:extLst>
          </p:cNvPr>
          <p:cNvGrpSpPr>
            <a:grpSpLocks/>
          </p:cNvGrpSpPr>
          <p:nvPr/>
        </p:nvGrpSpPr>
        <p:grpSpPr bwMode="auto">
          <a:xfrm>
            <a:off x="500063" y="1071563"/>
            <a:ext cx="8075612" cy="2795588"/>
            <a:chOff x="500034" y="1643049"/>
            <a:chExt cx="8075871" cy="2795584"/>
          </a:xfrm>
        </p:grpSpPr>
        <p:pic>
          <p:nvPicPr>
            <p:cNvPr id="46097" name="Picture 4">
              <a:extLst>
                <a:ext uri="{FF2B5EF4-FFF2-40B4-BE49-F238E27FC236}">
                  <a16:creationId xmlns:a16="http://schemas.microsoft.com/office/drawing/2014/main" id="{49AE954D-004B-8E41-9A36-331AD8350E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846"/>
            <a:stretch>
              <a:fillRect/>
            </a:stretch>
          </p:blipFill>
          <p:spPr bwMode="auto">
            <a:xfrm>
              <a:off x="500034" y="1928802"/>
              <a:ext cx="8075871" cy="2509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42DF7B4-967F-044A-8932-CD124BBAA634}"/>
                </a:ext>
              </a:extLst>
            </p:cNvPr>
            <p:cNvSpPr/>
            <p:nvPr/>
          </p:nvSpPr>
          <p:spPr>
            <a:xfrm>
              <a:off x="2782932" y="1776399"/>
              <a:ext cx="1643115" cy="279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he-IL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F8932D-A310-9546-95D6-1711A7A742F8}"/>
                </a:ext>
              </a:extLst>
            </p:cNvPr>
            <p:cNvSpPr/>
            <p:nvPr/>
          </p:nvSpPr>
          <p:spPr>
            <a:xfrm>
              <a:off x="2928987" y="1643049"/>
              <a:ext cx="1485948" cy="4175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he-IL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D14F14-4ACE-054C-8C71-2341C2A2C859}"/>
                </a:ext>
              </a:extLst>
            </p:cNvPr>
            <p:cNvSpPr/>
            <p:nvPr/>
          </p:nvSpPr>
          <p:spPr>
            <a:xfrm>
              <a:off x="3429065" y="1785924"/>
              <a:ext cx="2000314" cy="4286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he-IL"/>
            </a:p>
          </p:txBody>
        </p:sp>
      </p:grpSp>
      <p:pic>
        <p:nvPicPr>
          <p:cNvPr id="1012738" name="Picture 2">
            <a:extLst>
              <a:ext uri="{FF2B5EF4-FFF2-40B4-BE49-F238E27FC236}">
                <a16:creationId xmlns:a16="http://schemas.microsoft.com/office/drawing/2014/main" id="{749B8223-8D27-AD4A-BF6C-1F9872030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825" y="1000125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B0B0011-853A-4D45-837A-48C2B82EB1A1}"/>
              </a:ext>
            </a:extLst>
          </p:cNvPr>
          <p:cNvSpPr txBox="1"/>
          <p:nvPr/>
        </p:nvSpPr>
        <p:spPr>
          <a:xfrm>
            <a:off x="184152" y="4295774"/>
            <a:ext cx="8502648" cy="214526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i="1" dirty="0">
                <a:solidFill>
                  <a:schemeClr val="tx1"/>
                </a:solidFill>
              </a:rPr>
              <a:t>The (very common) problem:   </a:t>
            </a:r>
            <a:br>
              <a:rPr lang="en-US" sz="2400" i="1" dirty="0">
                <a:solidFill>
                  <a:schemeClr val="tx1"/>
                </a:solidFill>
              </a:rPr>
            </a:br>
            <a:r>
              <a:rPr lang="en-US" sz="2400" i="1" dirty="0">
                <a:solidFill>
                  <a:schemeClr val="tx1"/>
                </a:solidFill>
              </a:rPr>
              <a:t>a narrow, winding “valley” in the energy </a:t>
            </a:r>
            <a:br>
              <a:rPr lang="en-US" sz="2400" i="1" dirty="0">
                <a:solidFill>
                  <a:schemeClr val="tx1"/>
                </a:solidFill>
              </a:rPr>
            </a:br>
            <a:r>
              <a:rPr lang="en-US" sz="2400" i="1" dirty="0">
                <a:solidFill>
                  <a:schemeClr val="tx1"/>
                </a:solidFill>
              </a:rPr>
              <a:t>landscape  leads to </a:t>
            </a:r>
            <a:r>
              <a:rPr lang="en-US" sz="2400" i="1" dirty="0">
                <a:solidFill>
                  <a:schemeClr val="tx1"/>
                </a:solidFill>
                <a:sym typeface="Wingdings" pitchFamily="2" charset="2"/>
              </a:rPr>
              <a:t>miniscule, zigzag steps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i="1" dirty="0">
              <a:solidFill>
                <a:srgbClr val="FF0000"/>
              </a:solidFill>
              <a:sym typeface="Wingdings" pitchFamily="2" charset="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i="1" dirty="0">
              <a:solidFill>
                <a:srgbClr val="FF0000"/>
              </a:solidFill>
              <a:sym typeface="Wingdings" pitchFamily="2" charset="2"/>
            </a:endParaRPr>
          </a:p>
        </p:txBody>
      </p:sp>
      <p:sp>
        <p:nvSpPr>
          <p:cNvPr id="46082" name="Title 1">
            <a:extLst>
              <a:ext uri="{FF2B5EF4-FFF2-40B4-BE49-F238E27FC236}">
                <a16:creationId xmlns:a16="http://schemas.microsoft.com/office/drawing/2014/main" id="{96E5C906-CA0E-1949-88EF-8A0AE11C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8275"/>
            <a:ext cx="9144000" cy="1355725"/>
          </a:xfrm>
        </p:spPr>
        <p:txBody>
          <a:bodyPr/>
          <a:lstStyle/>
          <a:p>
            <a:pPr eaLnBrk="1" hangingPunct="1"/>
            <a:r>
              <a:rPr lang="en-US" altLang="en-IL" sz="2400" i="1" dirty="0">
                <a:solidFill>
                  <a:srgbClr val="002060"/>
                </a:solidFill>
                <a:cs typeface="Times New Roman" panose="02020603050405020304" pitchFamily="18" charset="0"/>
              </a:rPr>
              <a:t>2-D </a:t>
            </a:r>
            <a:r>
              <a:rPr lang="en-US" altLang="en-IL" sz="2400" i="1" dirty="0" err="1">
                <a:solidFill>
                  <a:srgbClr val="002060"/>
                </a:solidFill>
                <a:cs typeface="Times New Roman" panose="02020603050405020304" pitchFamily="18" charset="0"/>
              </a:rPr>
              <a:t>Rosenbrock’s</a:t>
            </a:r>
            <a:r>
              <a:rPr lang="en-US" altLang="en-IL" sz="2400" i="1" dirty="0">
                <a:solidFill>
                  <a:srgbClr val="002060"/>
                </a:solidFill>
                <a:cs typeface="Times New Roman" panose="02020603050405020304" pitchFamily="18" charset="0"/>
              </a:rPr>
              <a:t> Function:</a:t>
            </a:r>
            <a:r>
              <a:rPr lang="en-US" altLang="en-IL" sz="2400" dirty="0">
                <a:solidFill>
                  <a:srgbClr val="002060"/>
                </a:solidFill>
                <a:cs typeface="Times New Roman" panose="02020603050405020304" pitchFamily="18" charset="0"/>
              </a:rPr>
              <a:t> a Banana Shaped Valley</a:t>
            </a:r>
            <a:br>
              <a:rPr lang="en-US" altLang="en-IL" sz="2400" dirty="0">
                <a:solidFill>
                  <a:srgbClr val="002060"/>
                </a:solidFill>
                <a:cs typeface="Times New Roman" panose="02020603050405020304" pitchFamily="18" charset="0"/>
              </a:rPr>
            </a:br>
            <a:r>
              <a:rPr lang="en-US" altLang="en-IL" sz="1800" dirty="0">
                <a:solidFill>
                  <a:srgbClr val="002060"/>
                </a:solidFill>
                <a:cs typeface="Times New Roman" panose="02020603050405020304" pitchFamily="18" charset="0"/>
              </a:rPr>
              <a:t>Pathologically Slow Convergence for Gradient Descent</a:t>
            </a:r>
            <a:br>
              <a:rPr lang="en-US" altLang="en-IL" sz="2400" dirty="0">
                <a:solidFill>
                  <a:srgbClr val="002060"/>
                </a:solidFill>
                <a:cs typeface="Times New Roman" panose="02020603050405020304" pitchFamily="18" charset="0"/>
              </a:rPr>
            </a:br>
            <a:endParaRPr lang="he-IL" altLang="en-IL" dirty="0">
              <a:solidFill>
                <a:srgbClr val="002060"/>
              </a:solidFill>
            </a:endParaRPr>
          </a:p>
        </p:txBody>
      </p:sp>
      <p:grpSp>
        <p:nvGrpSpPr>
          <p:cNvPr id="2" name="Group 34">
            <a:extLst>
              <a:ext uri="{FF2B5EF4-FFF2-40B4-BE49-F238E27FC236}">
                <a16:creationId xmlns:a16="http://schemas.microsoft.com/office/drawing/2014/main" id="{DDD49253-113B-124E-93A2-924FFF1414C4}"/>
              </a:ext>
            </a:extLst>
          </p:cNvPr>
          <p:cNvGrpSpPr>
            <a:grpSpLocks/>
          </p:cNvGrpSpPr>
          <p:nvPr/>
        </p:nvGrpSpPr>
        <p:grpSpPr bwMode="auto">
          <a:xfrm>
            <a:off x="6965642" y="4495800"/>
            <a:ext cx="1576453" cy="1724025"/>
            <a:chOff x="6000760" y="1428736"/>
            <a:chExt cx="2335147" cy="2500330"/>
          </a:xfrm>
        </p:grpSpPr>
        <p:pic>
          <p:nvPicPr>
            <p:cNvPr id="46101" name="Picture 2">
              <a:extLst>
                <a:ext uri="{FF2B5EF4-FFF2-40B4-BE49-F238E27FC236}">
                  <a16:creationId xmlns:a16="http://schemas.microsoft.com/office/drawing/2014/main" id="{A8306A54-44FC-E443-B8C5-D12FFE677F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0760" y="1428736"/>
              <a:ext cx="2335147" cy="250033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1D0FAC0-B1AF-D444-9CC9-6E2F2C6CB3EA}"/>
                </a:ext>
              </a:extLst>
            </p:cNvPr>
            <p:cNvCxnSpPr/>
            <p:nvPr/>
          </p:nvCxnSpPr>
          <p:spPr>
            <a:xfrm rot="16200000" flipH="1">
              <a:off x="6313503" y="2169091"/>
              <a:ext cx="156399" cy="4624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sm" len="sm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507AF2F-15AC-2142-B1FF-6CC92EBE6DF8}"/>
                </a:ext>
              </a:extLst>
            </p:cNvPr>
            <p:cNvCxnSpPr/>
            <p:nvPr/>
          </p:nvCxnSpPr>
          <p:spPr>
            <a:xfrm rot="10800000" flipV="1">
              <a:off x="6278203" y="2218964"/>
              <a:ext cx="136619" cy="5144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sm" len="sm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2E58C5D-FD97-2546-8D47-A48BE76A1D57}"/>
                </a:ext>
              </a:extLst>
            </p:cNvPr>
            <p:cNvCxnSpPr/>
            <p:nvPr/>
          </p:nvCxnSpPr>
          <p:spPr>
            <a:xfrm rot="16200000" flipH="1">
              <a:off x="6244164" y="2304451"/>
              <a:ext cx="158456" cy="9037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sm" len="sm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A3159E7-0EBC-9F48-95D7-DC9EF548EA91}"/>
                </a:ext>
              </a:extLst>
            </p:cNvPr>
            <p:cNvCxnSpPr/>
            <p:nvPr/>
          </p:nvCxnSpPr>
          <p:spPr>
            <a:xfrm rot="10800000" flipV="1">
              <a:off x="6185722" y="2428868"/>
              <a:ext cx="182860" cy="5350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sm" len="sm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807F224-AB59-F84F-8A2D-259FD8F43B79}"/>
                </a:ext>
              </a:extLst>
            </p:cNvPr>
            <p:cNvCxnSpPr/>
            <p:nvPr/>
          </p:nvCxnSpPr>
          <p:spPr>
            <a:xfrm rot="16200000" flipH="1">
              <a:off x="6197923" y="2567860"/>
              <a:ext cx="158456" cy="9037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 w="sm" len="sm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" name="Group 66">
            <a:extLst>
              <a:ext uri="{FF2B5EF4-FFF2-40B4-BE49-F238E27FC236}">
                <a16:creationId xmlns:a16="http://schemas.microsoft.com/office/drawing/2014/main" id="{05580ABD-11A6-6948-ABF4-41374BED7C20}"/>
              </a:ext>
            </a:extLst>
          </p:cNvPr>
          <p:cNvGrpSpPr>
            <a:grpSpLocks/>
          </p:cNvGrpSpPr>
          <p:nvPr/>
        </p:nvGrpSpPr>
        <p:grpSpPr bwMode="auto">
          <a:xfrm>
            <a:off x="2071688" y="1643063"/>
            <a:ext cx="1143000" cy="1033462"/>
            <a:chOff x="2071670" y="1643050"/>
            <a:chExt cx="1143008" cy="1033169"/>
          </a:xfrm>
        </p:grpSpPr>
        <p:sp>
          <p:nvSpPr>
            <p:cNvPr id="46095" name="TextBox 52">
              <a:extLst>
                <a:ext uri="{FF2B5EF4-FFF2-40B4-BE49-F238E27FC236}">
                  <a16:creationId xmlns:a16="http://schemas.microsoft.com/office/drawing/2014/main" id="{49C46346-AB07-D24D-B719-786A466D47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1670" y="2214554"/>
              <a:ext cx="85725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0"/>
                </a:spcBef>
                <a:buFontTx/>
                <a:buNone/>
              </a:pPr>
              <a:r>
                <a:rPr lang="en-US" altLang="en-IL" sz="1200" b="1">
                  <a:solidFill>
                    <a:srgbClr val="00FF00"/>
                  </a:solidFill>
                </a:rPr>
                <a:t>100 iterations</a:t>
              </a:r>
              <a:endParaRPr lang="he-IL" altLang="en-IL" sz="1200" b="1">
                <a:solidFill>
                  <a:srgbClr val="00FF00"/>
                </a:solidFill>
              </a:endParaRPr>
            </a:p>
          </p:txBody>
        </p:sp>
        <p:sp>
          <p:nvSpPr>
            <p:cNvPr id="46096" name="TextBox 53">
              <a:extLst>
                <a:ext uri="{FF2B5EF4-FFF2-40B4-BE49-F238E27FC236}">
                  <a16:creationId xmlns:a16="http://schemas.microsoft.com/office/drawing/2014/main" id="{4638258D-1EF4-8F45-A416-D146E279A5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7422" y="1643050"/>
              <a:ext cx="85725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0"/>
                </a:spcBef>
                <a:buFontTx/>
                <a:buNone/>
              </a:pPr>
              <a:r>
                <a:rPr lang="en-US" altLang="en-IL" sz="1200" b="1">
                  <a:solidFill>
                    <a:srgbClr val="00FF00"/>
                  </a:solidFill>
                </a:rPr>
                <a:t>1000 iterations</a:t>
              </a:r>
              <a:endParaRPr lang="he-IL" altLang="en-IL" sz="1200" b="1">
                <a:solidFill>
                  <a:srgbClr val="00FF00"/>
                </a:solidFill>
              </a:endParaRPr>
            </a:p>
          </p:txBody>
        </p:sp>
      </p:grpSp>
      <p:grpSp>
        <p:nvGrpSpPr>
          <p:cNvPr id="5" name="Group 65">
            <a:extLst>
              <a:ext uri="{FF2B5EF4-FFF2-40B4-BE49-F238E27FC236}">
                <a16:creationId xmlns:a16="http://schemas.microsoft.com/office/drawing/2014/main" id="{4857D56B-E8F5-8D42-B537-35F42E932929}"/>
              </a:ext>
            </a:extLst>
          </p:cNvPr>
          <p:cNvGrpSpPr>
            <a:grpSpLocks/>
          </p:cNvGrpSpPr>
          <p:nvPr/>
        </p:nvGrpSpPr>
        <p:grpSpPr bwMode="auto">
          <a:xfrm>
            <a:off x="1071563" y="1500188"/>
            <a:ext cx="1214437" cy="1785937"/>
            <a:chOff x="1071538" y="1500174"/>
            <a:chExt cx="1214446" cy="1785950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3685B93-7DAD-1A42-B2F0-F4167208E319}"/>
                </a:ext>
              </a:extLst>
            </p:cNvPr>
            <p:cNvCxnSpPr/>
            <p:nvPr/>
          </p:nvCxnSpPr>
          <p:spPr>
            <a:xfrm rot="5400000">
              <a:off x="1107256" y="1821645"/>
              <a:ext cx="428628" cy="214314"/>
            </a:xfrm>
            <a:prstGeom prst="straightConnector1">
              <a:avLst/>
            </a:prstGeom>
            <a:ln w="28575">
              <a:solidFill>
                <a:srgbClr val="00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A4962E6-0377-E34A-AB7F-4A9E736361CF}"/>
                </a:ext>
              </a:extLst>
            </p:cNvPr>
            <p:cNvCxnSpPr/>
            <p:nvPr/>
          </p:nvCxnSpPr>
          <p:spPr>
            <a:xfrm>
              <a:off x="1216001" y="2152641"/>
              <a:ext cx="212727" cy="61913"/>
            </a:xfrm>
            <a:prstGeom prst="straightConnector1">
              <a:avLst/>
            </a:prstGeom>
            <a:ln w="28575">
              <a:solidFill>
                <a:srgbClr val="00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4102EB8-1375-0E43-B57F-F31CBF787091}"/>
                </a:ext>
              </a:extLst>
            </p:cNvPr>
            <p:cNvCxnSpPr/>
            <p:nvPr/>
          </p:nvCxnSpPr>
          <p:spPr>
            <a:xfrm rot="5400000">
              <a:off x="1250133" y="2250272"/>
              <a:ext cx="214314" cy="142876"/>
            </a:xfrm>
            <a:prstGeom prst="straightConnector1">
              <a:avLst/>
            </a:prstGeom>
            <a:ln w="28575">
              <a:solidFill>
                <a:srgbClr val="00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5A44174-680D-CC4A-9735-0F9E8B3D95B8}"/>
                </a:ext>
              </a:extLst>
            </p:cNvPr>
            <p:cNvCxnSpPr/>
            <p:nvPr/>
          </p:nvCxnSpPr>
          <p:spPr>
            <a:xfrm>
              <a:off x="1357290" y="2428868"/>
              <a:ext cx="214314" cy="1588"/>
            </a:xfrm>
            <a:prstGeom prst="straightConnector1">
              <a:avLst/>
            </a:prstGeom>
            <a:ln w="28575">
              <a:solidFill>
                <a:srgbClr val="00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90D8126-064E-FF4A-B1BE-5F6711A29CFA}"/>
                </a:ext>
              </a:extLst>
            </p:cNvPr>
            <p:cNvCxnSpPr/>
            <p:nvPr/>
          </p:nvCxnSpPr>
          <p:spPr>
            <a:xfrm rot="5400000">
              <a:off x="1428728" y="2500306"/>
              <a:ext cx="214315" cy="71438"/>
            </a:xfrm>
            <a:prstGeom prst="straightConnector1">
              <a:avLst/>
            </a:prstGeom>
            <a:ln w="28575">
              <a:solidFill>
                <a:srgbClr val="00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092" name="TextBox 50">
              <a:extLst>
                <a:ext uri="{FF2B5EF4-FFF2-40B4-BE49-F238E27FC236}">
                  <a16:creationId xmlns:a16="http://schemas.microsoft.com/office/drawing/2014/main" id="{20CB2D67-72A9-464D-97B4-ACCFAEFB49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1538" y="1500174"/>
              <a:ext cx="1214446" cy="285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l" rtl="0" eaLnBrk="1" hangingPunct="1">
                <a:spcBef>
                  <a:spcPct val="0"/>
                </a:spcBef>
                <a:buFontTx/>
                <a:buNone/>
              </a:pPr>
              <a:r>
                <a:rPr lang="en-US" altLang="en-IL" sz="1200" b="1">
                  <a:solidFill>
                    <a:srgbClr val="00FF00"/>
                  </a:solidFill>
                </a:rPr>
                <a:t>0 iterations</a:t>
              </a:r>
              <a:endParaRPr lang="he-IL" altLang="en-IL" sz="1200" b="1">
                <a:solidFill>
                  <a:srgbClr val="00FF00"/>
                </a:solidFill>
              </a:endParaRPr>
            </a:p>
          </p:txBody>
        </p:sp>
        <p:sp>
          <p:nvSpPr>
            <p:cNvPr id="46093" name="TextBox 51">
              <a:extLst>
                <a:ext uri="{FF2B5EF4-FFF2-40B4-BE49-F238E27FC236}">
                  <a16:creationId xmlns:a16="http://schemas.microsoft.com/office/drawing/2014/main" id="{5957BCFE-D0F8-3242-AEDB-ABFECC346D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1538" y="2824459"/>
              <a:ext cx="85725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0"/>
                </a:spcBef>
                <a:buFontTx/>
                <a:buNone/>
              </a:pPr>
              <a:r>
                <a:rPr lang="en-US" altLang="en-IL" sz="1200" b="1">
                  <a:solidFill>
                    <a:srgbClr val="00FF00"/>
                  </a:solidFill>
                </a:rPr>
                <a:t>10 iterations</a:t>
              </a:r>
              <a:endParaRPr lang="he-IL" altLang="en-IL" sz="1200" b="1">
                <a:solidFill>
                  <a:srgbClr val="00FF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41A3985-CFFD-A247-B97E-99194980B882}"/>
                </a:ext>
              </a:extLst>
            </p:cNvPr>
            <p:cNvCxnSpPr/>
            <p:nvPr/>
          </p:nvCxnSpPr>
          <p:spPr>
            <a:xfrm>
              <a:off x="1500166" y="2643182"/>
              <a:ext cx="155576" cy="23812"/>
            </a:xfrm>
            <a:prstGeom prst="straightConnector1">
              <a:avLst/>
            </a:prstGeom>
            <a:ln w="28575">
              <a:solidFill>
                <a:srgbClr val="00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BE0BE0A-35F4-3D42-93BE-61462742D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724" y="979799"/>
            <a:ext cx="2633266" cy="4219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7E21F6-EF9D-D24C-8170-B74E68C22C1A}"/>
              </a:ext>
            </a:extLst>
          </p:cNvPr>
          <p:cNvSpPr txBox="1"/>
          <p:nvPr/>
        </p:nvSpPr>
        <p:spPr>
          <a:xfrm>
            <a:off x="6332554" y="1376557"/>
            <a:ext cx="1114408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40639" marR="40639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+mn-cs"/>
                <a:sym typeface="Arial"/>
              </a:rPr>
              <a:t>a</a:t>
            </a:r>
            <a:r>
              <a:rPr lang="en-IL" sz="140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+mn-cs"/>
                <a:sym typeface="Arial"/>
              </a:rPr>
              <a:t>=1, b=100</a:t>
            </a:r>
            <a:endParaRPr kumimoji="0" lang="en-IL" sz="14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Cambria Math" panose="02040503050406030204" pitchFamily="18" charset="0"/>
              <a:ea typeface="Cambria Math" panose="02040503050406030204" pitchFamily="18" charset="0"/>
              <a:cs typeface="+mn-cs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1141D5-55CF-5244-8CF2-B81308155C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3598" y="1009539"/>
            <a:ext cx="2064240" cy="31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8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49" name="Picture 2" descr="C:\WINDOWS\Desktop\Guojin\MC\needle1.jpg">
            <a:extLst>
              <a:ext uri="{FF2B5EF4-FFF2-40B4-BE49-F238E27FC236}">
                <a16:creationId xmlns:a16="http://schemas.microsoft.com/office/drawing/2014/main" id="{E7305A46-D486-EE44-8FCA-DEE847E0E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800" y="1117600"/>
            <a:ext cx="4978400" cy="462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0" name="TextBox 2">
            <a:extLst>
              <a:ext uri="{FF2B5EF4-FFF2-40B4-BE49-F238E27FC236}">
                <a16:creationId xmlns:a16="http://schemas.microsoft.com/office/drawing/2014/main" id="{D99D0D37-138A-7147-AA08-9A3BFA80A0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125" y="6500813"/>
            <a:ext cx="12858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0"/>
              </a:spcBef>
              <a:buFontTx/>
              <a:buNone/>
            </a:pPr>
            <a:r>
              <a:rPr lang="en-US" altLang="en-IL" sz="800" i="1"/>
              <a:t>Slide from course CS521 by Craig Douglas</a:t>
            </a:r>
            <a:endParaRPr lang="he-IL" altLang="en-IL" sz="800" i="1"/>
          </a:p>
        </p:txBody>
      </p:sp>
      <p:pic>
        <p:nvPicPr>
          <p:cNvPr id="104451" name="Picture 2" descr="C:\WINDOWS\DESKTOP\Guojin\MC\bne.jpg">
            <a:extLst>
              <a:ext uri="{FF2B5EF4-FFF2-40B4-BE49-F238E27FC236}">
                <a16:creationId xmlns:a16="http://schemas.microsoft.com/office/drawing/2014/main" id="{A1C267BC-5FE0-E04E-8122-6889FD96D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81000"/>
            <a:ext cx="5072063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2389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7" name="Picture 2" descr="C:\WINDOWS\Desktop\Guojin\MC\needle10.jpg">
            <a:extLst>
              <a:ext uri="{FF2B5EF4-FFF2-40B4-BE49-F238E27FC236}">
                <a16:creationId xmlns:a16="http://schemas.microsoft.com/office/drawing/2014/main" id="{936F78F8-C4D3-E54C-A73E-E294F5FF7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100" y="1117600"/>
            <a:ext cx="5003800" cy="462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498" name="TextBox 2">
            <a:extLst>
              <a:ext uri="{FF2B5EF4-FFF2-40B4-BE49-F238E27FC236}">
                <a16:creationId xmlns:a16="http://schemas.microsoft.com/office/drawing/2014/main" id="{7712ECB5-91D5-854E-B1E1-6FDE89742C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125" y="6500813"/>
            <a:ext cx="12858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0"/>
              </a:spcBef>
              <a:buFontTx/>
              <a:buNone/>
            </a:pPr>
            <a:r>
              <a:rPr lang="en-US" altLang="en-IL" sz="800" i="1"/>
              <a:t>Slide from course CS521 by Craig Douglas</a:t>
            </a:r>
            <a:endParaRPr lang="he-IL" altLang="en-IL" sz="800" i="1"/>
          </a:p>
        </p:txBody>
      </p:sp>
      <p:pic>
        <p:nvPicPr>
          <p:cNvPr id="106499" name="Picture 2" descr="C:\WINDOWS\DESKTOP\Guojin\MC\bne.jpg">
            <a:extLst>
              <a:ext uri="{FF2B5EF4-FFF2-40B4-BE49-F238E27FC236}">
                <a16:creationId xmlns:a16="http://schemas.microsoft.com/office/drawing/2014/main" id="{1CB925B7-65B8-884D-9BB4-224D8A81F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81000"/>
            <a:ext cx="5072063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57577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5" name="Picture 2" descr="C:\WINDOWS\Desktop\Guojin\MC\needle100.jpg">
            <a:extLst>
              <a:ext uri="{FF2B5EF4-FFF2-40B4-BE49-F238E27FC236}">
                <a16:creationId xmlns:a16="http://schemas.microsoft.com/office/drawing/2014/main" id="{F80A23D2-C834-D245-BA1D-AA44040BD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100" y="1130300"/>
            <a:ext cx="5003800" cy="459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46" name="TextBox 2">
            <a:extLst>
              <a:ext uri="{FF2B5EF4-FFF2-40B4-BE49-F238E27FC236}">
                <a16:creationId xmlns:a16="http://schemas.microsoft.com/office/drawing/2014/main" id="{3391B4F2-B4A5-6540-8F70-609330CB51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125" y="6500813"/>
            <a:ext cx="12858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0"/>
              </a:spcBef>
              <a:buFontTx/>
              <a:buNone/>
            </a:pPr>
            <a:r>
              <a:rPr lang="en-US" altLang="en-IL" sz="800" i="1"/>
              <a:t>Slide from course CS521 by Craig Douglas</a:t>
            </a:r>
            <a:endParaRPr lang="he-IL" altLang="en-IL" sz="800" i="1"/>
          </a:p>
        </p:txBody>
      </p:sp>
      <p:pic>
        <p:nvPicPr>
          <p:cNvPr id="108547" name="Picture 2" descr="C:\WINDOWS\DESKTOP\Guojin\MC\bne.jpg">
            <a:extLst>
              <a:ext uri="{FF2B5EF4-FFF2-40B4-BE49-F238E27FC236}">
                <a16:creationId xmlns:a16="http://schemas.microsoft.com/office/drawing/2014/main" id="{DCEEB580-9BCF-084A-9665-65572BC94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81000"/>
            <a:ext cx="5072063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52393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3" name="Picture 2" descr="C:\WINDOWS\Desktop\Guojin\MC\needle1000.jpg">
            <a:extLst>
              <a:ext uri="{FF2B5EF4-FFF2-40B4-BE49-F238E27FC236}">
                <a16:creationId xmlns:a16="http://schemas.microsoft.com/office/drawing/2014/main" id="{9405ACBD-1E4D-0743-8C13-03897D547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100" y="1130300"/>
            <a:ext cx="5003800" cy="459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594" name="TextBox 2">
            <a:extLst>
              <a:ext uri="{FF2B5EF4-FFF2-40B4-BE49-F238E27FC236}">
                <a16:creationId xmlns:a16="http://schemas.microsoft.com/office/drawing/2014/main" id="{E3C82929-F239-BF40-BD59-E6BBE5E876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125" y="6500813"/>
            <a:ext cx="12858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0"/>
              </a:spcBef>
              <a:buFontTx/>
              <a:buNone/>
            </a:pPr>
            <a:r>
              <a:rPr lang="en-US" altLang="en-IL" sz="800" i="1"/>
              <a:t>Slide from course CS521 by Craig Douglas</a:t>
            </a:r>
            <a:endParaRPr lang="he-IL" altLang="en-IL" sz="800" i="1"/>
          </a:p>
        </p:txBody>
      </p:sp>
      <p:pic>
        <p:nvPicPr>
          <p:cNvPr id="110595" name="Picture 2" descr="C:\WINDOWS\DESKTOP\Guojin\MC\bne.jpg">
            <a:extLst>
              <a:ext uri="{FF2B5EF4-FFF2-40B4-BE49-F238E27FC236}">
                <a16:creationId xmlns:a16="http://schemas.microsoft.com/office/drawing/2014/main" id="{5C9DC17D-7168-4446-850B-5C9053A97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81000"/>
            <a:ext cx="5072063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00922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Title 1">
            <a:extLst>
              <a:ext uri="{FF2B5EF4-FFF2-40B4-BE49-F238E27FC236}">
                <a16:creationId xmlns:a16="http://schemas.microsoft.com/office/drawing/2014/main" id="{D766D4BC-7E26-7846-9093-5D66A109F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L" sz="3600" b="0" dirty="0">
                <a:solidFill>
                  <a:srgbClr val="002060"/>
                </a:solidFill>
                <a:cs typeface="Times New Roman" panose="02020603050405020304" pitchFamily="18" charset="0"/>
              </a:rPr>
              <a:t>Drunk Sailor’s Random Walk</a:t>
            </a:r>
            <a:endParaRPr lang="he-IL" altLang="en-IL" sz="3600" b="0" dirty="0">
              <a:solidFill>
                <a:srgbClr val="002060"/>
              </a:solidFill>
            </a:endParaRPr>
          </a:p>
        </p:txBody>
      </p:sp>
      <p:sp>
        <p:nvSpPr>
          <p:cNvPr id="115714" name="Rectangle 3">
            <a:extLst>
              <a:ext uri="{FF2B5EF4-FFF2-40B4-BE49-F238E27FC236}">
                <a16:creationId xmlns:a16="http://schemas.microsoft.com/office/drawing/2014/main" id="{55445416-56A6-CD41-9656-40425CD61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125" y="1285875"/>
            <a:ext cx="71437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e-IL" altLang="en-IL" sz="1600">
                <a:hlinkClick r:id="rId2"/>
              </a:rPr>
              <a:t> </a:t>
            </a:r>
            <a:r>
              <a:rPr lang="en-US" altLang="en-IL" sz="1600">
                <a:hlinkClick r:id="rId2"/>
              </a:rPr>
              <a:t>http://www.chem.uoa.gr/applets/AppletSailor/Appl_Sailor2.html</a:t>
            </a:r>
            <a:endParaRPr lang="he-IL" altLang="en-IL" sz="1600"/>
          </a:p>
        </p:txBody>
      </p:sp>
      <p:pic>
        <p:nvPicPr>
          <p:cNvPr id="115715" name="Picture 2">
            <a:extLst>
              <a:ext uri="{FF2B5EF4-FFF2-40B4-BE49-F238E27FC236}">
                <a16:creationId xmlns:a16="http://schemas.microsoft.com/office/drawing/2014/main" id="{ADB8C537-3CED-704B-AE08-42CDB8F5A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785938"/>
            <a:ext cx="5572125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6F6855C-2E2E-A141-B9E8-8EE51A238E22}"/>
              </a:ext>
            </a:extLst>
          </p:cNvPr>
          <p:cNvSpPr/>
          <p:nvPr/>
        </p:nvSpPr>
        <p:spPr>
          <a:xfrm>
            <a:off x="571500" y="6059488"/>
            <a:ext cx="8072438" cy="36988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342900" lvl="3" indent="-3429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/>
              <a:t>What is the probability that the sailor will leave through each exit?</a:t>
            </a:r>
            <a:endParaRPr lang="en-US" sz="1600" dirty="0">
              <a:sym typeface="Wingdings" pitchFamily="2" charset="2"/>
            </a:endParaRPr>
          </a:p>
        </p:txBody>
      </p:sp>
      <p:grpSp>
        <p:nvGrpSpPr>
          <p:cNvPr id="2" name="Group 21">
            <a:extLst>
              <a:ext uri="{FF2B5EF4-FFF2-40B4-BE49-F238E27FC236}">
                <a16:creationId xmlns:a16="http://schemas.microsoft.com/office/drawing/2014/main" id="{05A90351-873E-AB48-A69D-80CDCBD5F54B}"/>
              </a:ext>
            </a:extLst>
          </p:cNvPr>
          <p:cNvGrpSpPr>
            <a:grpSpLocks/>
          </p:cNvGrpSpPr>
          <p:nvPr/>
        </p:nvGrpSpPr>
        <p:grpSpPr bwMode="auto">
          <a:xfrm>
            <a:off x="2643188" y="2406650"/>
            <a:ext cx="3214687" cy="2289175"/>
            <a:chOff x="2643174" y="2406843"/>
            <a:chExt cx="3214710" cy="2289405"/>
          </a:xfrm>
        </p:grpSpPr>
        <p:sp>
          <p:nvSpPr>
            <p:cNvPr id="115718" name="TextBox 7">
              <a:extLst>
                <a:ext uri="{FF2B5EF4-FFF2-40B4-BE49-F238E27FC236}">
                  <a16:creationId xmlns:a16="http://schemas.microsoft.com/office/drawing/2014/main" id="{6EE3E52A-B566-424F-814A-BD1677F452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29940" y="2406843"/>
              <a:ext cx="57150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l" rtl="0" eaLnBrk="1" hangingPunct="1">
                <a:spcBef>
                  <a:spcPct val="0"/>
                </a:spcBef>
                <a:buFontTx/>
                <a:buNone/>
              </a:pPr>
              <a:r>
                <a:rPr lang="en-US" altLang="en-IL" sz="1200" b="1">
                  <a:solidFill>
                    <a:srgbClr val="FF0000"/>
                  </a:solidFill>
                </a:rPr>
                <a:t>0.5</a:t>
              </a:r>
              <a:endParaRPr lang="he-IL" altLang="en-IL" sz="1200" b="1">
                <a:solidFill>
                  <a:srgbClr val="FF0000"/>
                </a:solidFill>
              </a:endParaRPr>
            </a:p>
          </p:txBody>
        </p:sp>
        <p:sp>
          <p:nvSpPr>
            <p:cNvPr id="115719" name="TextBox 8">
              <a:extLst>
                <a:ext uri="{FF2B5EF4-FFF2-40B4-BE49-F238E27FC236}">
                  <a16:creationId xmlns:a16="http://schemas.microsoft.com/office/drawing/2014/main" id="{DA0A9F04-0A30-C441-BC5F-0A530AD294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6380" y="2786058"/>
              <a:ext cx="57150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l" rtl="0" eaLnBrk="1" hangingPunct="1">
                <a:spcBef>
                  <a:spcPct val="0"/>
                </a:spcBef>
                <a:buFontTx/>
                <a:buNone/>
              </a:pPr>
              <a:r>
                <a:rPr lang="en-US" altLang="en-IL" sz="1600" b="1">
                  <a:solidFill>
                    <a:srgbClr val="FF0000"/>
                  </a:solidFill>
                </a:rPr>
                <a:t>0.25</a:t>
              </a:r>
              <a:endParaRPr lang="he-IL" altLang="en-IL" sz="1600" b="1">
                <a:solidFill>
                  <a:srgbClr val="FF0000"/>
                </a:solidFill>
              </a:endParaRPr>
            </a:p>
          </p:txBody>
        </p:sp>
        <p:sp>
          <p:nvSpPr>
            <p:cNvPr id="115720" name="TextBox 9">
              <a:extLst>
                <a:ext uri="{FF2B5EF4-FFF2-40B4-BE49-F238E27FC236}">
                  <a16:creationId xmlns:a16="http://schemas.microsoft.com/office/drawing/2014/main" id="{5EB98857-E3EB-BE4A-A9FF-0E054BFE24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7686" y="3876264"/>
              <a:ext cx="57150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l" rtl="0" eaLnBrk="1" hangingPunct="1">
                <a:spcBef>
                  <a:spcPct val="0"/>
                </a:spcBef>
                <a:buFontTx/>
                <a:buNone/>
              </a:pPr>
              <a:r>
                <a:rPr lang="en-US" altLang="en-IL" sz="1600" b="1">
                  <a:solidFill>
                    <a:srgbClr val="FF0000"/>
                  </a:solidFill>
                </a:rPr>
                <a:t>0.25</a:t>
              </a:r>
              <a:endParaRPr lang="he-IL" altLang="en-IL" sz="1600" b="1">
                <a:solidFill>
                  <a:srgbClr val="FF0000"/>
                </a:solidFill>
              </a:endParaRPr>
            </a:p>
          </p:txBody>
        </p:sp>
        <p:sp>
          <p:nvSpPr>
            <p:cNvPr id="115721" name="TextBox 10">
              <a:extLst>
                <a:ext uri="{FF2B5EF4-FFF2-40B4-BE49-F238E27FC236}">
                  <a16:creationId xmlns:a16="http://schemas.microsoft.com/office/drawing/2014/main" id="{0EA2A270-4CF7-A942-97D8-C1F7410A32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7686" y="3286124"/>
              <a:ext cx="57150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l" rtl="0" eaLnBrk="1" hangingPunct="1">
                <a:spcBef>
                  <a:spcPct val="0"/>
                </a:spcBef>
                <a:buFontTx/>
                <a:buNone/>
              </a:pPr>
              <a:r>
                <a:rPr lang="en-US" altLang="en-IL" sz="1600" b="1">
                  <a:solidFill>
                    <a:srgbClr val="FF0000"/>
                  </a:solidFill>
                </a:rPr>
                <a:t>0.25</a:t>
              </a:r>
              <a:endParaRPr lang="he-IL" altLang="en-IL" sz="1600" b="1">
                <a:solidFill>
                  <a:srgbClr val="FF0000"/>
                </a:solidFill>
              </a:endParaRPr>
            </a:p>
          </p:txBody>
        </p:sp>
        <p:sp>
          <p:nvSpPr>
            <p:cNvPr id="115722" name="TextBox 16">
              <a:extLst>
                <a:ext uri="{FF2B5EF4-FFF2-40B4-BE49-F238E27FC236}">
                  <a16:creationId xmlns:a16="http://schemas.microsoft.com/office/drawing/2014/main" id="{51B209C7-B52C-3D4C-A1CC-8AFBFC7908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3174" y="3429000"/>
              <a:ext cx="57150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l" rtl="0" eaLnBrk="1" hangingPunct="1">
                <a:spcBef>
                  <a:spcPct val="0"/>
                </a:spcBef>
                <a:buFontTx/>
                <a:buNone/>
              </a:pPr>
              <a:r>
                <a:rPr lang="en-US" altLang="en-IL" sz="1600" b="1">
                  <a:solidFill>
                    <a:srgbClr val="FF0000"/>
                  </a:solidFill>
                </a:rPr>
                <a:t>0.25</a:t>
              </a:r>
              <a:endParaRPr lang="he-IL" altLang="en-IL" sz="1600" b="1">
                <a:solidFill>
                  <a:srgbClr val="FF0000"/>
                </a:solidFill>
              </a:endParaRPr>
            </a:p>
          </p:txBody>
        </p:sp>
        <p:sp>
          <p:nvSpPr>
            <p:cNvPr id="115723" name="TextBox 18">
              <a:extLst>
                <a:ext uri="{FF2B5EF4-FFF2-40B4-BE49-F238E27FC236}">
                  <a16:creationId xmlns:a16="http://schemas.microsoft.com/office/drawing/2014/main" id="{0C10070F-D2CB-3644-8C6A-B48BA687A2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14744" y="2786058"/>
              <a:ext cx="57150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l" rtl="0" eaLnBrk="1" hangingPunct="1">
                <a:spcBef>
                  <a:spcPct val="0"/>
                </a:spcBef>
                <a:buFontTx/>
                <a:buNone/>
              </a:pPr>
              <a:r>
                <a:rPr lang="en-US" altLang="en-IL" sz="1600" b="1">
                  <a:solidFill>
                    <a:srgbClr val="FF0000"/>
                  </a:solidFill>
                </a:rPr>
                <a:t>0.25</a:t>
              </a:r>
              <a:endParaRPr lang="he-IL" altLang="en-IL" sz="1600" b="1">
                <a:solidFill>
                  <a:srgbClr val="FF0000"/>
                </a:solidFill>
              </a:endParaRPr>
            </a:p>
          </p:txBody>
        </p:sp>
        <p:sp>
          <p:nvSpPr>
            <p:cNvPr id="115724" name="TextBox 19">
              <a:extLst>
                <a:ext uri="{FF2B5EF4-FFF2-40B4-BE49-F238E27FC236}">
                  <a16:creationId xmlns:a16="http://schemas.microsoft.com/office/drawing/2014/main" id="{C0E778EC-8CC1-E440-9F22-DC00E1B47F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6380" y="4357694"/>
              <a:ext cx="57150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l" rtl="0" eaLnBrk="1" hangingPunct="1">
                <a:spcBef>
                  <a:spcPct val="0"/>
                </a:spcBef>
                <a:buFontTx/>
                <a:buNone/>
              </a:pPr>
              <a:r>
                <a:rPr lang="en-US" altLang="en-IL" sz="1600" b="1">
                  <a:solidFill>
                    <a:srgbClr val="FF0000"/>
                  </a:solidFill>
                </a:rPr>
                <a:t>0.25</a:t>
              </a:r>
              <a:endParaRPr lang="he-IL" altLang="en-IL" sz="1600" b="1">
                <a:solidFill>
                  <a:srgbClr val="FF0000"/>
                </a:solidFill>
              </a:endParaRPr>
            </a:p>
          </p:txBody>
        </p:sp>
        <p:sp>
          <p:nvSpPr>
            <p:cNvPr id="115725" name="TextBox 20">
              <a:extLst>
                <a:ext uri="{FF2B5EF4-FFF2-40B4-BE49-F238E27FC236}">
                  <a16:creationId xmlns:a16="http://schemas.microsoft.com/office/drawing/2014/main" id="{135F0C34-5211-994C-8EBB-27ACB87F89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14744" y="4357694"/>
              <a:ext cx="57150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l" rtl="0" eaLnBrk="1" hangingPunct="1">
                <a:spcBef>
                  <a:spcPct val="0"/>
                </a:spcBef>
                <a:buFontTx/>
                <a:buNone/>
              </a:pPr>
              <a:r>
                <a:rPr lang="en-US" altLang="en-IL" sz="1600" b="1">
                  <a:solidFill>
                    <a:srgbClr val="FF0000"/>
                  </a:solidFill>
                </a:rPr>
                <a:t>0.25</a:t>
              </a:r>
              <a:endParaRPr lang="he-IL" altLang="en-IL" sz="1600" b="1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64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7" name="Picture 2">
            <a:extLst>
              <a:ext uri="{FF2B5EF4-FFF2-40B4-BE49-F238E27FC236}">
                <a16:creationId xmlns:a16="http://schemas.microsoft.com/office/drawing/2014/main" id="{D5B549D2-05C5-AC4A-9EE3-7E714E923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438" y="4714875"/>
            <a:ext cx="79692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38" name="Picture 2">
            <a:extLst>
              <a:ext uri="{FF2B5EF4-FFF2-40B4-BE49-F238E27FC236}">
                <a16:creationId xmlns:a16="http://schemas.microsoft.com/office/drawing/2014/main" id="{E9549F0B-6857-5E45-AE54-BFF96E5D2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38" y="4714875"/>
            <a:ext cx="79692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0BDB81-0C5D-B743-938C-0AF2588F9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1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0" dirty="0">
                <a:solidFill>
                  <a:srgbClr val="002060"/>
                </a:solidFill>
              </a:rPr>
              <a:t>Markov-Chain Monte Carlo (MCMC)</a:t>
            </a:r>
            <a:endParaRPr lang="he-IL" b="0" dirty="0">
              <a:solidFill>
                <a:srgbClr val="002060"/>
              </a:solidFill>
            </a:endParaRPr>
          </a:p>
        </p:txBody>
      </p:sp>
      <p:sp>
        <p:nvSpPr>
          <p:cNvPr id="116740" name="Content Placeholder 2">
            <a:extLst>
              <a:ext uri="{FF2B5EF4-FFF2-40B4-BE49-F238E27FC236}">
                <a16:creationId xmlns:a16="http://schemas.microsoft.com/office/drawing/2014/main" id="{C783193B-8687-B545-B372-EF358F402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L" sz="2800" b="1">
                <a:cs typeface="Arial" panose="020B0604020202020204" pitchFamily="34" charset="0"/>
              </a:rPr>
              <a:t>Markov-Chain: </a:t>
            </a:r>
            <a:r>
              <a:rPr lang="en-US" altLang="en-IL" sz="2800">
                <a:cs typeface="Arial" panose="020B0604020202020204" pitchFamily="34" charset="0"/>
              </a:rPr>
              <a:t>future state depends </a:t>
            </a:r>
            <a:r>
              <a:rPr lang="en-US" altLang="en-IL" sz="2800" u="sng">
                <a:cs typeface="Arial" panose="020B0604020202020204" pitchFamily="34" charset="0"/>
              </a:rPr>
              <a:t>only</a:t>
            </a:r>
            <a:r>
              <a:rPr lang="en-US" altLang="en-IL" sz="2800">
                <a:cs typeface="Arial" panose="020B0604020202020204" pitchFamily="34" charset="0"/>
              </a:rPr>
              <a:t> on present state</a:t>
            </a:r>
          </a:p>
          <a:p>
            <a:pPr eaLnBrk="1" hangingPunct="1"/>
            <a:r>
              <a:rPr lang="en-US" altLang="en-IL" sz="2800" b="1">
                <a:cs typeface="Arial" panose="020B0604020202020204" pitchFamily="34" charset="0"/>
              </a:rPr>
              <a:t>Markov-Chain Monte-Carlo on Graphs</a:t>
            </a:r>
            <a:r>
              <a:rPr lang="en-US" altLang="en-IL" sz="2800">
                <a:cs typeface="Arial" panose="020B0604020202020204" pitchFamily="34" charset="0"/>
              </a:rPr>
              <a:t>: we randomly walk from node to node with a certain probability, that depends </a:t>
            </a:r>
            <a:r>
              <a:rPr lang="en-US" altLang="en-IL" sz="2800" u="sng">
                <a:cs typeface="Arial" panose="020B0604020202020204" pitchFamily="34" charset="0"/>
              </a:rPr>
              <a:t>only</a:t>
            </a:r>
            <a:r>
              <a:rPr lang="en-US" altLang="en-IL" sz="2800">
                <a:cs typeface="Arial" panose="020B0604020202020204" pitchFamily="34" charset="0"/>
              </a:rPr>
              <a:t> on our current location.</a:t>
            </a:r>
            <a:endParaRPr lang="he-IL" altLang="en-IL" sz="2800"/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A42EF19C-2866-AF41-9AF4-8945BD26C0C9}"/>
              </a:ext>
            </a:extLst>
          </p:cNvPr>
          <p:cNvCxnSpPr/>
          <p:nvPr/>
        </p:nvCxnSpPr>
        <p:spPr>
          <a:xfrm rot="16200000" flipV="1">
            <a:off x="4750594" y="3880644"/>
            <a:ext cx="1588" cy="1644650"/>
          </a:xfrm>
          <a:prstGeom prst="curvedConnector3">
            <a:avLst>
              <a:gd name="adj1" fmla="val 14395466"/>
            </a:avLst>
          </a:prstGeom>
          <a:ln w="28575"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3701666A-8544-7C49-8B41-92ABE9D008C3}"/>
              </a:ext>
            </a:extLst>
          </p:cNvPr>
          <p:cNvCxnSpPr/>
          <p:nvPr/>
        </p:nvCxnSpPr>
        <p:spPr>
          <a:xfrm rot="16200000" flipH="1">
            <a:off x="4750594" y="4952207"/>
            <a:ext cx="1587" cy="1644650"/>
          </a:xfrm>
          <a:prstGeom prst="curvedConnector3">
            <a:avLst>
              <a:gd name="adj1" fmla="val 14395466"/>
            </a:avLst>
          </a:prstGeom>
          <a:ln w="28575"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hape 7">
            <a:extLst>
              <a:ext uri="{FF2B5EF4-FFF2-40B4-BE49-F238E27FC236}">
                <a16:creationId xmlns:a16="http://schemas.microsoft.com/office/drawing/2014/main" id="{8B092445-7E59-7F4A-81DF-F9A968650BBE}"/>
              </a:ext>
            </a:extLst>
          </p:cNvPr>
          <p:cNvCxnSpPr>
            <a:endCxn id="4" idx="3"/>
          </p:cNvCxnSpPr>
          <p:nvPr/>
        </p:nvCxnSpPr>
        <p:spPr>
          <a:xfrm rot="16200000" flipH="1">
            <a:off x="3145631" y="5239544"/>
            <a:ext cx="758825" cy="1588"/>
          </a:xfrm>
          <a:prstGeom prst="curvedConnector5">
            <a:avLst>
              <a:gd name="adj1" fmla="val -30170"/>
              <a:gd name="adj2" fmla="val -42849824"/>
              <a:gd name="adj3" fmla="val 130170"/>
            </a:avLst>
          </a:prstGeom>
          <a:ln w="28575"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hape 8">
            <a:extLst>
              <a:ext uri="{FF2B5EF4-FFF2-40B4-BE49-F238E27FC236}">
                <a16:creationId xmlns:a16="http://schemas.microsoft.com/office/drawing/2014/main" id="{4177EA4C-01EB-5C40-A300-5AF4C6B60942}"/>
              </a:ext>
            </a:extLst>
          </p:cNvPr>
          <p:cNvCxnSpPr>
            <a:endCxn id="5" idx="5"/>
          </p:cNvCxnSpPr>
          <p:nvPr/>
        </p:nvCxnSpPr>
        <p:spPr>
          <a:xfrm rot="16200000" flipH="1">
            <a:off x="5596731" y="5239544"/>
            <a:ext cx="758825" cy="1588"/>
          </a:xfrm>
          <a:prstGeom prst="curvedConnector5">
            <a:avLst>
              <a:gd name="adj1" fmla="val -30170"/>
              <a:gd name="adj2" fmla="val 44490253"/>
              <a:gd name="adj3" fmla="val 130170"/>
            </a:avLst>
          </a:prstGeom>
          <a:ln w="28575"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745" name="TextBox 20">
            <a:extLst>
              <a:ext uri="{FF2B5EF4-FFF2-40B4-BE49-F238E27FC236}">
                <a16:creationId xmlns:a16="http://schemas.microsoft.com/office/drawing/2014/main" id="{3AE3529F-C903-9341-947B-11A87A3306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5125" y="5072063"/>
            <a:ext cx="8572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0"/>
              </a:spcBef>
              <a:buFontTx/>
              <a:buNone/>
            </a:pPr>
            <a:r>
              <a:rPr lang="en-US" altLang="en-IL" sz="1800">
                <a:solidFill>
                  <a:srgbClr val="FF0000"/>
                </a:solidFill>
              </a:rPr>
              <a:t>0.5</a:t>
            </a:r>
            <a:endParaRPr lang="he-IL" altLang="en-IL" sz="1800">
              <a:solidFill>
                <a:srgbClr val="FF0000"/>
              </a:solidFill>
            </a:endParaRPr>
          </a:p>
        </p:txBody>
      </p:sp>
      <p:sp>
        <p:nvSpPr>
          <p:cNvPr id="116746" name="TextBox 21">
            <a:extLst>
              <a:ext uri="{FF2B5EF4-FFF2-40B4-BE49-F238E27FC236}">
                <a16:creationId xmlns:a16="http://schemas.microsoft.com/office/drawing/2014/main" id="{690F9B45-6036-8342-AA12-E8C4AD83C7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0563" y="4071938"/>
            <a:ext cx="8572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0"/>
              </a:spcBef>
              <a:buFontTx/>
              <a:buNone/>
            </a:pPr>
            <a:r>
              <a:rPr lang="en-US" altLang="en-IL" sz="1800">
                <a:solidFill>
                  <a:srgbClr val="FF0000"/>
                </a:solidFill>
              </a:rPr>
              <a:t>0.5</a:t>
            </a:r>
            <a:endParaRPr lang="he-IL" altLang="en-IL" sz="1800">
              <a:solidFill>
                <a:srgbClr val="FF0000"/>
              </a:solidFill>
            </a:endParaRPr>
          </a:p>
        </p:txBody>
      </p:sp>
      <p:sp>
        <p:nvSpPr>
          <p:cNvPr id="116747" name="TextBox 22">
            <a:extLst>
              <a:ext uri="{FF2B5EF4-FFF2-40B4-BE49-F238E27FC236}">
                <a16:creationId xmlns:a16="http://schemas.microsoft.com/office/drawing/2014/main" id="{6BF23AC8-E937-834F-8A42-1BCF38786A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9125" y="6143625"/>
            <a:ext cx="857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0"/>
              </a:spcBef>
              <a:buFontTx/>
              <a:buNone/>
            </a:pPr>
            <a:r>
              <a:rPr lang="en-US" altLang="en-IL" sz="1800">
                <a:solidFill>
                  <a:srgbClr val="FF0000"/>
                </a:solidFill>
              </a:rPr>
              <a:t>0.25</a:t>
            </a:r>
            <a:endParaRPr lang="he-IL" altLang="en-IL" sz="1800">
              <a:solidFill>
                <a:srgbClr val="FF0000"/>
              </a:solidFill>
            </a:endParaRPr>
          </a:p>
        </p:txBody>
      </p:sp>
      <p:sp>
        <p:nvSpPr>
          <p:cNvPr id="116748" name="TextBox 23">
            <a:extLst>
              <a:ext uri="{FF2B5EF4-FFF2-40B4-BE49-F238E27FC236}">
                <a16:creationId xmlns:a16="http://schemas.microsoft.com/office/drawing/2014/main" id="{B5F9A9C7-488B-1743-9DE5-205C25F424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072063"/>
            <a:ext cx="8572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0"/>
              </a:spcBef>
              <a:buFontTx/>
              <a:buNone/>
            </a:pPr>
            <a:r>
              <a:rPr lang="en-US" altLang="en-IL" sz="1800">
                <a:solidFill>
                  <a:srgbClr val="FF0000"/>
                </a:solidFill>
              </a:rPr>
              <a:t>0.75</a:t>
            </a:r>
            <a:endParaRPr lang="he-IL" altLang="en-IL" sz="1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9831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Title 1">
            <a:extLst>
              <a:ext uri="{FF2B5EF4-FFF2-40B4-BE49-F238E27FC236}">
                <a16:creationId xmlns:a16="http://schemas.microsoft.com/office/drawing/2014/main" id="{AA49C135-47C8-964D-91B2-EE144E33B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L" b="0" dirty="0">
                <a:solidFill>
                  <a:srgbClr val="002060"/>
                </a:solidFill>
                <a:cs typeface="Times New Roman" panose="02020603050405020304" pitchFamily="18" charset="0"/>
              </a:rPr>
              <a:t>Analysis of a Two-Nodes Walk</a:t>
            </a:r>
            <a:endParaRPr lang="he-IL" altLang="en-IL" b="0" dirty="0">
              <a:solidFill>
                <a:srgbClr val="00206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EE49036-26FB-A44B-9DD2-EC2B76852B6B}"/>
              </a:ext>
            </a:extLst>
          </p:cNvPr>
          <p:cNvSpPr/>
          <p:nvPr/>
        </p:nvSpPr>
        <p:spPr>
          <a:xfrm>
            <a:off x="1641475" y="2000250"/>
            <a:ext cx="1143000" cy="10715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/>
              <a:t>A</a:t>
            </a:r>
            <a:endParaRPr lang="he-IL" sz="36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CC81BB7-76DC-F947-BF2B-AC90CCFCB81B}"/>
              </a:ext>
            </a:extLst>
          </p:cNvPr>
          <p:cNvSpPr/>
          <p:nvPr/>
        </p:nvSpPr>
        <p:spPr>
          <a:xfrm>
            <a:off x="3284538" y="2000250"/>
            <a:ext cx="1143000" cy="10715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/>
              <a:t>B</a:t>
            </a:r>
            <a:endParaRPr lang="he-IL" sz="3600" dirty="0"/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08FC6F3C-0DED-CC4A-AECA-51EE1CCC75BF}"/>
              </a:ext>
            </a:extLst>
          </p:cNvPr>
          <p:cNvCxnSpPr>
            <a:stCxn id="5" idx="0"/>
            <a:endCxn id="4" idx="0"/>
          </p:cNvCxnSpPr>
          <p:nvPr/>
        </p:nvCxnSpPr>
        <p:spPr>
          <a:xfrm rot="16200000" flipV="1">
            <a:off x="3035300" y="1179513"/>
            <a:ext cx="1588" cy="1643062"/>
          </a:xfrm>
          <a:prstGeom prst="curvedConnector3">
            <a:avLst>
              <a:gd name="adj1" fmla="val 14395466"/>
            </a:avLst>
          </a:prstGeom>
          <a:ln w="28575"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238CA1A5-1D9C-294A-8723-E50FFDD36819}"/>
              </a:ext>
            </a:extLst>
          </p:cNvPr>
          <p:cNvCxnSpPr>
            <a:stCxn id="4" idx="4"/>
            <a:endCxn id="5" idx="4"/>
          </p:cNvCxnSpPr>
          <p:nvPr/>
        </p:nvCxnSpPr>
        <p:spPr>
          <a:xfrm rot="16200000" flipH="1">
            <a:off x="3035300" y="2251076"/>
            <a:ext cx="1587" cy="1643062"/>
          </a:xfrm>
          <a:prstGeom prst="curvedConnector3">
            <a:avLst>
              <a:gd name="adj1" fmla="val 14395466"/>
            </a:avLst>
          </a:prstGeom>
          <a:ln w="28575"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hape 13">
            <a:extLst>
              <a:ext uri="{FF2B5EF4-FFF2-40B4-BE49-F238E27FC236}">
                <a16:creationId xmlns:a16="http://schemas.microsoft.com/office/drawing/2014/main" id="{62D8E7A9-5FD8-8548-AFD4-9B012FB0D4FA}"/>
              </a:ext>
            </a:extLst>
          </p:cNvPr>
          <p:cNvCxnSpPr>
            <a:stCxn id="4" idx="1"/>
            <a:endCxn id="4" idx="3"/>
          </p:cNvCxnSpPr>
          <p:nvPr/>
        </p:nvCxnSpPr>
        <p:spPr>
          <a:xfrm rot="16200000" flipH="1">
            <a:off x="1430338" y="2536825"/>
            <a:ext cx="757238" cy="1587"/>
          </a:xfrm>
          <a:prstGeom prst="curvedConnector5">
            <a:avLst>
              <a:gd name="adj1" fmla="val -30170"/>
              <a:gd name="adj2" fmla="val -42849824"/>
              <a:gd name="adj3" fmla="val 130170"/>
            </a:avLst>
          </a:prstGeom>
          <a:ln w="28575"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hape 18">
            <a:extLst>
              <a:ext uri="{FF2B5EF4-FFF2-40B4-BE49-F238E27FC236}">
                <a16:creationId xmlns:a16="http://schemas.microsoft.com/office/drawing/2014/main" id="{0386A613-228D-DA44-89D0-6939AB6EA83F}"/>
              </a:ext>
            </a:extLst>
          </p:cNvPr>
          <p:cNvCxnSpPr>
            <a:stCxn id="5" idx="7"/>
            <a:endCxn id="5" idx="5"/>
          </p:cNvCxnSpPr>
          <p:nvPr/>
        </p:nvCxnSpPr>
        <p:spPr>
          <a:xfrm rot="16200000" flipH="1">
            <a:off x="3883025" y="2536825"/>
            <a:ext cx="757238" cy="1588"/>
          </a:xfrm>
          <a:prstGeom prst="curvedConnector5">
            <a:avLst>
              <a:gd name="adj1" fmla="val -30170"/>
              <a:gd name="adj2" fmla="val 44490253"/>
              <a:gd name="adj3" fmla="val 130170"/>
            </a:avLst>
          </a:prstGeom>
          <a:ln w="28575"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768" name="TextBox 25">
            <a:extLst>
              <a:ext uri="{FF2B5EF4-FFF2-40B4-BE49-F238E27FC236}">
                <a16:creationId xmlns:a16="http://schemas.microsoft.com/office/drawing/2014/main" id="{BCAF2ED2-2F83-CF40-93B0-457D7BBB5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0625" y="2357438"/>
            <a:ext cx="8572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0"/>
              </a:spcBef>
              <a:buFontTx/>
              <a:buNone/>
            </a:pPr>
            <a:r>
              <a:rPr lang="en-US" altLang="en-IL" sz="1800">
                <a:solidFill>
                  <a:srgbClr val="FF0000"/>
                </a:solidFill>
              </a:rPr>
              <a:t>0.5</a:t>
            </a:r>
            <a:endParaRPr lang="he-IL" altLang="en-IL" sz="1800">
              <a:solidFill>
                <a:srgbClr val="FF0000"/>
              </a:solidFill>
            </a:endParaRPr>
          </a:p>
        </p:txBody>
      </p:sp>
      <p:sp>
        <p:nvSpPr>
          <p:cNvPr id="117769" name="TextBox 26">
            <a:extLst>
              <a:ext uri="{FF2B5EF4-FFF2-40B4-BE49-F238E27FC236}">
                <a16:creationId xmlns:a16="http://schemas.microsoft.com/office/drawing/2014/main" id="{00B12BB7-EDE2-D34C-B0A8-C99367CE1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6063" y="1357313"/>
            <a:ext cx="8572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0"/>
              </a:spcBef>
              <a:buFontTx/>
              <a:buNone/>
            </a:pPr>
            <a:r>
              <a:rPr lang="en-US" altLang="en-IL" sz="1800">
                <a:solidFill>
                  <a:srgbClr val="FF0000"/>
                </a:solidFill>
              </a:rPr>
              <a:t>0.5</a:t>
            </a:r>
            <a:endParaRPr lang="he-IL" altLang="en-IL" sz="1800">
              <a:solidFill>
                <a:srgbClr val="FF0000"/>
              </a:solidFill>
            </a:endParaRPr>
          </a:p>
        </p:txBody>
      </p:sp>
      <p:sp>
        <p:nvSpPr>
          <p:cNvPr id="117770" name="TextBox 27">
            <a:extLst>
              <a:ext uri="{FF2B5EF4-FFF2-40B4-BE49-F238E27FC236}">
                <a16:creationId xmlns:a16="http://schemas.microsoft.com/office/drawing/2014/main" id="{7D78734B-7B7C-E746-8CA4-79E71559E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625" y="3429000"/>
            <a:ext cx="857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0"/>
              </a:spcBef>
              <a:buFontTx/>
              <a:buNone/>
            </a:pPr>
            <a:r>
              <a:rPr lang="en-US" altLang="en-IL" sz="1800">
                <a:solidFill>
                  <a:srgbClr val="FF0000"/>
                </a:solidFill>
              </a:rPr>
              <a:t>0.25</a:t>
            </a:r>
            <a:endParaRPr lang="he-IL" altLang="en-IL" sz="1800">
              <a:solidFill>
                <a:srgbClr val="FF0000"/>
              </a:solidFill>
            </a:endParaRPr>
          </a:p>
        </p:txBody>
      </p:sp>
      <p:sp>
        <p:nvSpPr>
          <p:cNvPr id="117771" name="TextBox 28">
            <a:extLst>
              <a:ext uri="{FF2B5EF4-FFF2-40B4-BE49-F238E27FC236}">
                <a16:creationId xmlns:a16="http://schemas.microsoft.com/office/drawing/2014/main" id="{BBD5DEB0-DF26-B548-A4D3-7936B9B054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2357438"/>
            <a:ext cx="8572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0"/>
              </a:spcBef>
              <a:buFontTx/>
              <a:buNone/>
            </a:pPr>
            <a:r>
              <a:rPr lang="en-US" altLang="en-IL" sz="1800">
                <a:solidFill>
                  <a:srgbClr val="FF0000"/>
                </a:solidFill>
              </a:rPr>
              <a:t>0.75</a:t>
            </a:r>
            <a:endParaRPr lang="he-IL" altLang="en-IL" sz="1800">
              <a:solidFill>
                <a:srgbClr val="FF000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E625D43-ADBD-9F4A-85DB-263F0FF34A83}"/>
              </a:ext>
            </a:extLst>
          </p:cNvPr>
          <p:cNvSpPr/>
          <p:nvPr/>
        </p:nvSpPr>
        <p:spPr>
          <a:xfrm>
            <a:off x="5643562" y="2000250"/>
            <a:ext cx="3195637" cy="120015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lvl="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/>
              <a:t>After </a:t>
            </a:r>
            <a:r>
              <a:rPr lang="en-US" sz="2400" b="1" i="1" dirty="0"/>
              <a:t>n</a:t>
            </a:r>
            <a:r>
              <a:rPr lang="en-US" sz="2400" b="1" dirty="0"/>
              <a:t> rounds, what is the probability of being in node A?</a:t>
            </a:r>
            <a:endParaRPr lang="en-US" sz="2000" dirty="0">
              <a:sym typeface="Wingdings" pitchFamily="2" charset="2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BB96C2-EA82-5D4F-B074-347A069A545F}"/>
              </a:ext>
            </a:extLst>
          </p:cNvPr>
          <p:cNvSpPr/>
          <p:nvPr/>
        </p:nvSpPr>
        <p:spPr>
          <a:xfrm>
            <a:off x="642938" y="3786188"/>
            <a:ext cx="7500937" cy="286226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342900" lvl="3" indent="-3429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ym typeface="Wingdings" pitchFamily="2" charset="2"/>
              </a:rPr>
              <a:t>Assume </a:t>
            </a:r>
            <a:r>
              <a:rPr lang="en-US" sz="2400" i="1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Pr</a:t>
            </a:r>
            <a:r>
              <a:rPr lang="en-US" sz="2400" i="1" baseline="-25000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n+1</a:t>
            </a:r>
            <a:r>
              <a:rPr lang="en-US" sz="2400" i="1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A ≈ </a:t>
            </a:r>
            <a:r>
              <a:rPr lang="en-US" sz="2400" i="1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Pr</a:t>
            </a:r>
            <a:r>
              <a:rPr lang="en-US" sz="2400" i="1" baseline="-25000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n</a:t>
            </a:r>
            <a:r>
              <a:rPr lang="en-US" sz="2400" i="1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A</a:t>
            </a:r>
            <a:r>
              <a:rPr lang="en-US" sz="2400" dirty="0">
                <a:sym typeface="Wingdings" pitchFamily="2" charset="2"/>
              </a:rPr>
              <a:t>  for a large </a:t>
            </a:r>
            <a:r>
              <a:rPr lang="en-US" sz="2400" i="1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n</a:t>
            </a:r>
            <a:r>
              <a:rPr lang="en-US" sz="2400" dirty="0">
                <a:sym typeface="Wingdings" pitchFamily="2" charset="2"/>
              </a:rPr>
              <a:t>:</a:t>
            </a:r>
          </a:p>
          <a:p>
            <a:pPr marL="342900" lvl="3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i="1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Pr</a:t>
            </a:r>
            <a:r>
              <a:rPr lang="en-US" sz="2400" i="1" baseline="-25000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n+1</a:t>
            </a:r>
            <a:r>
              <a:rPr lang="en-US" sz="2400" i="1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A = </a:t>
            </a:r>
            <a:r>
              <a:rPr lang="en-US" sz="2400" i="1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Pr</a:t>
            </a:r>
            <a:r>
              <a:rPr lang="en-US" sz="2400" i="1" baseline="-25000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n</a:t>
            </a:r>
            <a:r>
              <a:rPr lang="en-US" sz="2400" i="1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A</a:t>
            </a:r>
            <a:r>
              <a:rPr lang="en-US" sz="2400" i="1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 x 0.75 + </a:t>
            </a:r>
            <a:r>
              <a:rPr lang="en-US" sz="2400" i="1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Pr</a:t>
            </a:r>
            <a:r>
              <a:rPr lang="en-US" sz="2400" i="1" baseline="-25000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n</a:t>
            </a:r>
            <a:r>
              <a:rPr lang="en-US" sz="2400" i="1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B</a:t>
            </a:r>
            <a:r>
              <a:rPr lang="en-US" sz="2400" i="1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 x 0.5</a:t>
            </a:r>
          </a:p>
          <a:p>
            <a:pPr marL="342900" lvl="3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à"/>
              <a:defRPr/>
            </a:pPr>
            <a:r>
              <a:rPr lang="en-US" sz="2400" i="1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0.25 x </a:t>
            </a:r>
            <a:r>
              <a:rPr lang="en-US" sz="2400" i="1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Pr</a:t>
            </a:r>
            <a:r>
              <a:rPr lang="en-US" sz="2400" i="1" baseline="-25000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n</a:t>
            </a:r>
            <a:r>
              <a:rPr lang="en-US" sz="2400" i="1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A</a:t>
            </a:r>
            <a:r>
              <a:rPr lang="en-US" sz="2400" i="1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 = </a:t>
            </a:r>
            <a:r>
              <a:rPr lang="en-US" sz="2400" i="1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Pr</a:t>
            </a:r>
            <a:r>
              <a:rPr lang="en-US" sz="2400" i="1" baseline="-25000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n</a:t>
            </a:r>
            <a:r>
              <a:rPr lang="en-US" sz="2400" i="1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B</a:t>
            </a:r>
            <a:r>
              <a:rPr lang="en-US" sz="2400" i="1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 x 0.5</a:t>
            </a:r>
          </a:p>
          <a:p>
            <a:pPr marL="342900" lvl="3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i="1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</a:t>
            </a:r>
            <a:r>
              <a:rPr lang="en-US" sz="2400" i="1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Pr</a:t>
            </a:r>
            <a:r>
              <a:rPr lang="en-US" sz="2400" i="1" baseline="-25000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n</a:t>
            </a:r>
            <a:r>
              <a:rPr lang="en-US" sz="2400" i="1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A</a:t>
            </a:r>
            <a:r>
              <a:rPr lang="en-US" sz="2400" i="1" dirty="0">
                <a:latin typeface="Courier New" pitchFamily="49" charset="0"/>
                <a:cs typeface="Courier New" pitchFamily="49" charset="0"/>
                <a:sym typeface="Wingdings" pitchFamily="2" charset="2"/>
              </a:rPr>
              <a:t> = 2 x </a:t>
            </a:r>
            <a:r>
              <a:rPr lang="en-US" sz="2400" i="1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Pr</a:t>
            </a:r>
            <a:r>
              <a:rPr lang="en-US" sz="2400" i="1" baseline="-25000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n</a:t>
            </a:r>
            <a:r>
              <a:rPr lang="en-US" sz="2400" i="1" dirty="0" err="1">
                <a:latin typeface="Courier New" pitchFamily="49" charset="0"/>
                <a:cs typeface="Courier New" pitchFamily="49" charset="0"/>
                <a:sym typeface="Wingdings" pitchFamily="2" charset="2"/>
              </a:rPr>
              <a:t>B</a:t>
            </a:r>
            <a:endParaRPr lang="en-US" sz="2400" i="1" dirty="0">
              <a:latin typeface="Courier New" pitchFamily="49" charset="0"/>
              <a:cs typeface="Courier New" pitchFamily="49" charset="0"/>
              <a:sym typeface="Wingdings" pitchFamily="2" charset="2"/>
            </a:endParaRPr>
          </a:p>
          <a:p>
            <a:pPr marL="342900" lvl="3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So:</a:t>
            </a:r>
            <a:r>
              <a:rPr lang="en-US" sz="3200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 </a:t>
            </a:r>
            <a:r>
              <a:rPr lang="en-US" sz="3200" dirty="0" err="1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Pr</a:t>
            </a:r>
            <a:r>
              <a:rPr lang="en-US" sz="3200" baseline="-25000" dirty="0" err="1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∞</a:t>
            </a:r>
            <a:r>
              <a:rPr lang="en-US" sz="3200" dirty="0" err="1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A</a:t>
            </a:r>
            <a:r>
              <a:rPr lang="en-US" sz="3200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 = ⅔  </a:t>
            </a:r>
            <a:r>
              <a:rPr lang="en-US" sz="3200" dirty="0" err="1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Pr</a:t>
            </a:r>
            <a:r>
              <a:rPr lang="en-US" sz="3200" baseline="-25000" dirty="0" err="1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∞</a:t>
            </a:r>
            <a:r>
              <a:rPr lang="en-US" sz="3200" dirty="0" err="1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B</a:t>
            </a:r>
            <a:r>
              <a:rPr lang="en-US" sz="3200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 = ⅓</a:t>
            </a:r>
            <a:endParaRPr lang="en-US" sz="3600" dirty="0">
              <a:solidFill>
                <a:schemeClr val="accent1"/>
              </a:solidFill>
              <a:latin typeface="Courier New" pitchFamily="49" charset="0"/>
              <a:cs typeface="Courier New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7443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4">
            <a:extLst>
              <a:ext uri="{FF2B5EF4-FFF2-40B4-BE49-F238E27FC236}">
                <a16:creationId xmlns:a16="http://schemas.microsoft.com/office/drawing/2014/main" id="{D5A55DD5-AD45-F749-9ACF-8B4B3F764FE0}"/>
              </a:ext>
            </a:extLst>
          </p:cNvPr>
          <p:cNvGrpSpPr>
            <a:grpSpLocks/>
          </p:cNvGrpSpPr>
          <p:nvPr/>
        </p:nvGrpSpPr>
        <p:grpSpPr bwMode="auto">
          <a:xfrm>
            <a:off x="5286375" y="3041015"/>
            <a:ext cx="3571875" cy="3447098"/>
            <a:chOff x="5286411" y="3045551"/>
            <a:chExt cx="3571869" cy="3446424"/>
          </a:xfr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43592A4-A70B-AC48-8C8B-FD74880F0B7F}"/>
                </a:ext>
              </a:extLst>
            </p:cNvPr>
            <p:cNvSpPr/>
            <p:nvPr/>
          </p:nvSpPr>
          <p:spPr>
            <a:xfrm>
              <a:off x="5286411" y="3045551"/>
              <a:ext cx="3571869" cy="3446424"/>
            </a:xfrm>
            <a:prstGeom prst="rect">
              <a:avLst/>
            </a:prstGeom>
            <a:grpFill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marL="0" lvl="3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/>
                <a:t>A (physically) natural</a:t>
              </a:r>
              <a:r>
                <a:rPr lang="en-US" sz="1600" baseline="30000" dirty="0"/>
                <a:t>*</a:t>
              </a:r>
              <a:r>
                <a:rPr lang="en-US" sz="1600" dirty="0"/>
                <a:t> choice is the </a:t>
              </a:r>
              <a:r>
                <a:rPr lang="en-US" sz="1600" b="1" dirty="0" err="1"/>
                <a:t>Boltzman</a:t>
              </a:r>
              <a:r>
                <a:rPr lang="en-US" sz="1600" b="1" dirty="0"/>
                <a:t> distribution</a:t>
              </a:r>
              <a:r>
                <a:rPr lang="en-US" sz="1600" dirty="0"/>
                <a:t>, proportional to:</a:t>
              </a:r>
            </a:p>
            <a:p>
              <a:pPr marL="0" lvl="3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 dirty="0"/>
            </a:p>
            <a:p>
              <a:pPr marL="0" lvl="3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1" dirty="0">
                <a:sym typeface="Wingdings" pitchFamily="2" charset="2"/>
              </a:endParaRPr>
            </a:p>
            <a:p>
              <a:pPr marL="0" lvl="3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1" dirty="0">
                <a:sym typeface="Wingdings" pitchFamily="2" charset="2"/>
              </a:endParaRPr>
            </a:p>
            <a:p>
              <a:pPr marL="0" lvl="3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ym typeface="Wingdings" pitchFamily="2" charset="2"/>
              </a:endParaRPr>
            </a:p>
            <a:p>
              <a:pPr marL="0" lvl="3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 err="1">
                  <a:sym typeface="Wingdings" pitchFamily="2" charset="2"/>
                </a:rPr>
                <a:t>E</a:t>
              </a:r>
              <a:r>
                <a:rPr lang="en-US" sz="2000" b="1" i="1" baseline="-25000" dirty="0" err="1">
                  <a:sym typeface="Wingdings" pitchFamily="2" charset="2"/>
                </a:rPr>
                <a:t>i</a:t>
              </a:r>
              <a:r>
                <a:rPr lang="en-US" sz="2000" i="1" dirty="0">
                  <a:sym typeface="Wingdings" pitchFamily="2" charset="2"/>
                </a:rPr>
                <a:t> = energy of state </a:t>
              </a:r>
              <a:r>
                <a:rPr lang="en-US" sz="2000" i="1" dirty="0" err="1">
                  <a:sym typeface="Wingdings" pitchFamily="2" charset="2"/>
                </a:rPr>
                <a:t>i</a:t>
              </a:r>
              <a:endParaRPr lang="en-US" sz="2000" i="1" dirty="0">
                <a:sym typeface="Wingdings" pitchFamily="2" charset="2"/>
              </a:endParaRPr>
            </a:p>
            <a:p>
              <a:pPr marL="0" lvl="3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i="1" dirty="0">
                  <a:sym typeface="Wingdings" pitchFamily="2" charset="2"/>
                </a:rPr>
                <a:t>k</a:t>
              </a:r>
              <a:r>
                <a:rPr lang="en-US" sz="2000" b="1" i="1" baseline="-25000" dirty="0">
                  <a:sym typeface="Wingdings" pitchFamily="2" charset="2"/>
                </a:rPr>
                <a:t>B</a:t>
              </a:r>
              <a:r>
                <a:rPr lang="en-US" sz="2000" i="1" dirty="0">
                  <a:sym typeface="Wingdings" pitchFamily="2" charset="2"/>
                </a:rPr>
                <a:t> = Boltzmann constant</a:t>
              </a:r>
            </a:p>
            <a:p>
              <a:pPr marL="0" lvl="3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ym typeface="Wingdings" pitchFamily="2" charset="2"/>
                </a:rPr>
                <a:t>T</a:t>
              </a:r>
              <a:r>
                <a:rPr lang="en-US" sz="2000" dirty="0">
                  <a:sym typeface="Wingdings" pitchFamily="2" charset="2"/>
                </a:rPr>
                <a:t> = temperature</a:t>
              </a:r>
            </a:p>
            <a:p>
              <a:pPr marL="0" lvl="3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sym typeface="Wingdings" pitchFamily="2" charset="2"/>
                </a:rPr>
                <a:t>Z</a:t>
              </a:r>
              <a:r>
                <a:rPr lang="en-US" sz="2000" dirty="0">
                  <a:sym typeface="Wingdings" pitchFamily="2" charset="2"/>
                </a:rPr>
                <a:t> = “Partition Function” constant</a:t>
              </a: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F5E032A2-FC43-1143-96A4-D1867EAE7F14}"/>
                </a:ext>
              </a:extLst>
            </p:cNvPr>
            <p:cNvSpPr/>
            <p:nvPr/>
          </p:nvSpPr>
          <p:spPr>
            <a:xfrm>
              <a:off x="5943635" y="3735026"/>
              <a:ext cx="1285873" cy="99358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he-IL"/>
            </a:p>
          </p:txBody>
        </p:sp>
        <p:pic>
          <p:nvPicPr>
            <p:cNvPr id="118809" name="Picture 4">
              <a:extLst>
                <a:ext uri="{FF2B5EF4-FFF2-40B4-BE49-F238E27FC236}">
                  <a16:creationId xmlns:a16="http://schemas.microsoft.com/office/drawing/2014/main" id="{B4DA2657-E8F4-134C-B6C8-0751239E71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8668" y="3754514"/>
              <a:ext cx="891956" cy="96678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118810" name="Object 3">
              <a:extLst>
                <a:ext uri="{FF2B5EF4-FFF2-40B4-BE49-F238E27FC236}">
                  <a16:creationId xmlns:a16="http://schemas.microsoft.com/office/drawing/2014/main" id="{1BC51689-B1F3-1248-ABE8-38677F7EF85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142860" y="3820653"/>
            <a:ext cx="958850" cy="822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2023" name="Equation" r:id="rId4" imgW="12293600" imgH="10528300" progId="Equation.3">
                    <p:embed/>
                  </p:oleObj>
                </mc:Choice>
                <mc:Fallback>
                  <p:oleObj name="Equation" r:id="rId4" imgW="12293600" imgH="10528300" progId="Equation.3">
                    <p:embed/>
                    <p:pic>
                      <p:nvPicPr>
                        <p:cNvPr id="118810" name="Object 3">
                          <a:extLst>
                            <a:ext uri="{FF2B5EF4-FFF2-40B4-BE49-F238E27FC236}">
                              <a16:creationId xmlns:a16="http://schemas.microsoft.com/office/drawing/2014/main" id="{1BC51689-B1F3-1248-ABE8-38677F7EF85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42860" y="3820653"/>
                          <a:ext cx="958850" cy="822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1FAD80CD-D7D5-4F49-834C-5CAC9AD404D8}"/>
              </a:ext>
            </a:extLst>
          </p:cNvPr>
          <p:cNvSpPr/>
          <p:nvPr/>
        </p:nvSpPr>
        <p:spPr>
          <a:xfrm>
            <a:off x="5286375" y="2210753"/>
            <a:ext cx="3571875" cy="83026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lvl="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After a long run, we want to find low-energy conformations, with high probability</a:t>
            </a:r>
            <a:endParaRPr lang="en-US" sz="1400" dirty="0">
              <a:sym typeface="Wingdings" pitchFamily="2" charset="2"/>
            </a:endParaRPr>
          </a:p>
        </p:txBody>
      </p:sp>
      <p:sp>
        <p:nvSpPr>
          <p:cNvPr id="118786" name="Title 1">
            <a:extLst>
              <a:ext uri="{FF2B5EF4-FFF2-40B4-BE49-F238E27FC236}">
                <a16:creationId xmlns:a16="http://schemas.microsoft.com/office/drawing/2014/main" id="{7937F63D-56E5-794A-844F-563D6F69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1438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en-IL" sz="2800" b="0" dirty="0">
                <a:solidFill>
                  <a:srgbClr val="002060"/>
                </a:solidFill>
                <a:cs typeface="Times New Roman" panose="02020603050405020304" pitchFamily="18" charset="0"/>
              </a:rPr>
              <a:t>MCMC algorithm for sampling protein conformations</a:t>
            </a:r>
            <a:endParaRPr lang="he-IL" altLang="en-IL" sz="2800" b="0" dirty="0">
              <a:solidFill>
                <a:srgbClr val="002060"/>
              </a:solidFill>
            </a:endParaRPr>
          </a:p>
        </p:txBody>
      </p:sp>
      <p:pic>
        <p:nvPicPr>
          <p:cNvPr id="118787" name="Picture 2">
            <a:extLst>
              <a:ext uri="{FF2B5EF4-FFF2-40B4-BE49-F238E27FC236}">
                <a16:creationId xmlns:a16="http://schemas.microsoft.com/office/drawing/2014/main" id="{9B779718-0E7A-ED47-B4DD-7A47DF18C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2639378"/>
            <a:ext cx="820737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788" name="Picture 2">
            <a:extLst>
              <a:ext uri="{FF2B5EF4-FFF2-40B4-BE49-F238E27FC236}">
                <a16:creationId xmlns:a16="http://schemas.microsoft.com/office/drawing/2014/main" id="{9C8B588B-0CB0-384A-9A36-E43B71C85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85798">
            <a:off x="1285875" y="4996816"/>
            <a:ext cx="820737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789" name="Picture 2">
            <a:extLst>
              <a:ext uri="{FF2B5EF4-FFF2-40B4-BE49-F238E27FC236}">
                <a16:creationId xmlns:a16="http://schemas.microsoft.com/office/drawing/2014/main" id="{58EFC537-3C27-1946-9F6F-9FA5A6074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08935">
            <a:off x="4233863" y="2842577"/>
            <a:ext cx="820738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790" name="Picture 2">
            <a:extLst>
              <a:ext uri="{FF2B5EF4-FFF2-40B4-BE49-F238E27FC236}">
                <a16:creationId xmlns:a16="http://schemas.microsoft.com/office/drawing/2014/main" id="{36E00CDE-6A55-2940-AE14-D709C5B84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78458">
            <a:off x="3720306" y="4491197"/>
            <a:ext cx="822325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D2DF16A-CA20-524D-B84D-36DE35285712}"/>
              </a:ext>
            </a:extLst>
          </p:cNvPr>
          <p:cNvCxnSpPr/>
          <p:nvPr/>
        </p:nvCxnSpPr>
        <p:spPr>
          <a:xfrm rot="10800000">
            <a:off x="1606550" y="2936240"/>
            <a:ext cx="2536825" cy="603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6A62DF-880B-6940-9F34-0B5F48B25D25}"/>
              </a:ext>
            </a:extLst>
          </p:cNvPr>
          <p:cNvCxnSpPr/>
          <p:nvPr/>
        </p:nvCxnSpPr>
        <p:spPr>
          <a:xfrm>
            <a:off x="1536700" y="3198178"/>
            <a:ext cx="2359025" cy="14081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DF9B3E8-0B66-6244-B60C-8B71834AE211}"/>
              </a:ext>
            </a:extLst>
          </p:cNvPr>
          <p:cNvCxnSpPr/>
          <p:nvPr/>
        </p:nvCxnSpPr>
        <p:spPr>
          <a:xfrm rot="5400000" flipH="1" flipV="1">
            <a:off x="4064794" y="3886359"/>
            <a:ext cx="896938" cy="2603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26521C7-DB33-FE49-9732-141BD8293229}"/>
              </a:ext>
            </a:extLst>
          </p:cNvPr>
          <p:cNvCxnSpPr/>
          <p:nvPr/>
        </p:nvCxnSpPr>
        <p:spPr>
          <a:xfrm rot="16200000" flipV="1">
            <a:off x="447675" y="3983990"/>
            <a:ext cx="1801813" cy="3032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8C5F635-C635-5E40-88FB-FB2F892F7E65}"/>
              </a:ext>
            </a:extLst>
          </p:cNvPr>
          <p:cNvCxnSpPr/>
          <p:nvPr/>
        </p:nvCxnSpPr>
        <p:spPr>
          <a:xfrm flipV="1">
            <a:off x="2071688" y="5112703"/>
            <a:ext cx="1806575" cy="1698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E5CEB7E-B0E5-9B42-A0F7-27E25C865FD3}"/>
              </a:ext>
            </a:extLst>
          </p:cNvPr>
          <p:cNvCxnSpPr/>
          <p:nvPr/>
        </p:nvCxnSpPr>
        <p:spPr>
          <a:xfrm rot="10800000" flipV="1">
            <a:off x="2143125" y="5238115"/>
            <a:ext cx="1857375" cy="1873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8EAB0EF-0FBC-864A-AA59-D7559CC2B663}"/>
              </a:ext>
            </a:extLst>
          </p:cNvPr>
          <p:cNvCxnSpPr/>
          <p:nvPr/>
        </p:nvCxnSpPr>
        <p:spPr>
          <a:xfrm rot="16200000" flipH="1">
            <a:off x="178593" y="4103847"/>
            <a:ext cx="1928813" cy="2857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68A8FAE-D69F-4C41-9B2B-57835CDFA997}"/>
              </a:ext>
            </a:extLst>
          </p:cNvPr>
          <p:cNvCxnSpPr/>
          <p:nvPr/>
        </p:nvCxnSpPr>
        <p:spPr>
          <a:xfrm rot="10800000">
            <a:off x="1571625" y="3068003"/>
            <a:ext cx="2357438" cy="13573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7A07DE-97BB-0945-8953-F978572CC81C}"/>
              </a:ext>
            </a:extLst>
          </p:cNvPr>
          <p:cNvCxnSpPr/>
          <p:nvPr/>
        </p:nvCxnSpPr>
        <p:spPr>
          <a:xfrm rot="5400000">
            <a:off x="3929063" y="3853815"/>
            <a:ext cx="857250" cy="2857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9340AA8-7B7F-0D4C-B116-046F6A3B57D1}"/>
              </a:ext>
            </a:extLst>
          </p:cNvPr>
          <p:cNvCxnSpPr/>
          <p:nvPr/>
        </p:nvCxnSpPr>
        <p:spPr>
          <a:xfrm>
            <a:off x="1643063" y="2782253"/>
            <a:ext cx="2571750" cy="714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801" name="TextBox 33">
            <a:extLst>
              <a:ext uri="{FF2B5EF4-FFF2-40B4-BE49-F238E27FC236}">
                <a16:creationId xmlns:a16="http://schemas.microsoft.com/office/drawing/2014/main" id="{048D14BF-FB9F-E14C-AFAF-99C38BCEB2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5706428"/>
            <a:ext cx="28575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IL" sz="800"/>
              <a:t>Protein image taken from Chemical Biology, 2006</a:t>
            </a:r>
            <a:endParaRPr lang="he-IL" altLang="en-IL" sz="80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27DCFCF-76B9-514B-914A-961BAD455B14}"/>
              </a:ext>
            </a:extLst>
          </p:cNvPr>
          <p:cNvSpPr/>
          <p:nvPr/>
        </p:nvSpPr>
        <p:spPr>
          <a:xfrm>
            <a:off x="3886200" y="1763997"/>
            <a:ext cx="1752600" cy="42135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e-IL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F11D401-0799-E143-9CD0-64888C454857}"/>
              </a:ext>
            </a:extLst>
          </p:cNvPr>
          <p:cNvSpPr/>
          <p:nvPr/>
        </p:nvSpPr>
        <p:spPr>
          <a:xfrm>
            <a:off x="5273675" y="6488113"/>
            <a:ext cx="3571875" cy="36988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lvl="3"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But how?</a:t>
            </a:r>
            <a:endParaRPr lang="en-US" sz="1600" dirty="0">
              <a:sym typeface="Wingdings" pitchFamily="2" charset="2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775746D-E8AC-764C-9854-09C623A757B9}"/>
              </a:ext>
            </a:extLst>
          </p:cNvPr>
          <p:cNvSpPr/>
          <p:nvPr/>
        </p:nvSpPr>
        <p:spPr>
          <a:xfrm>
            <a:off x="761474" y="1057553"/>
            <a:ext cx="7715250" cy="1077218"/>
          </a:xfrm>
          <a:prstGeom prst="rect">
            <a:avLst/>
          </a:pr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lvl="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iterations:</a:t>
            </a:r>
          </a:p>
          <a:p>
            <a:pPr marL="342900" lvl="3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random transition that perturbs the structure, drawn from some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proposal distribution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160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Q(</a:t>
            </a:r>
            <a:r>
              <a:rPr lang="en-US" sz="1600" i="1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</a:t>
            </a:r>
            <a:r>
              <a:rPr lang="en-US" sz="1600" i="1" baseline="-2500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next</a:t>
            </a:r>
            <a:r>
              <a:rPr lang="en-US" sz="1600" i="1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|c</a:t>
            </a:r>
            <a:r>
              <a:rPr lang="en-US" sz="1600" i="1" baseline="-2500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current</a:t>
            </a:r>
            <a:r>
              <a:rPr lang="en-US" sz="160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)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3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Accept new conformation with a certain probability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(or reject with probability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1-p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)</a:t>
            </a:r>
            <a:endParaRPr lang="en-US" sz="1600" u="sng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21A07-AA51-A145-B71C-B9940A757BC8}"/>
              </a:ext>
            </a:extLst>
          </p:cNvPr>
          <p:cNvSpPr/>
          <p:nvPr/>
        </p:nvSpPr>
        <p:spPr>
          <a:xfrm>
            <a:off x="221441" y="6090383"/>
            <a:ext cx="44366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The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proposal distribution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any arbitrary “nice” distribution, for which the probability to transition between any two states is strictly positive, after a finite number of iterations</a:t>
            </a:r>
            <a:endParaRPr lang="en-IL" sz="1200" dirty="0"/>
          </a:p>
        </p:txBody>
      </p:sp>
    </p:spTree>
    <p:extLst>
      <p:ext uri="{BB962C8B-B14F-4D97-AF65-F5344CB8AC3E}">
        <p14:creationId xmlns:p14="http://schemas.microsoft.com/office/powerpoint/2010/main" val="412996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6" grpId="0" animBg="1"/>
      <p:bldP spid="4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Title 1">
            <a:extLst>
              <a:ext uri="{FF2B5EF4-FFF2-40B4-BE49-F238E27FC236}">
                <a16:creationId xmlns:a16="http://schemas.microsoft.com/office/drawing/2014/main" id="{8BA00797-773C-CE47-98A4-FB9A49545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L" sz="3600" b="0" dirty="0">
                <a:solidFill>
                  <a:srgbClr val="002060"/>
                </a:solidFill>
                <a:cs typeface="Times New Roman" panose="02020603050405020304" pitchFamily="18" charset="0"/>
              </a:rPr>
              <a:t>The Metropolis-Hastings Criterion</a:t>
            </a:r>
            <a:endParaRPr lang="he-IL" altLang="en-IL" sz="3600" b="0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FD8DD-DF93-1446-B6CD-11574FFD0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01050" cy="4525963"/>
          </a:xfrm>
        </p:spPr>
        <p:txBody>
          <a:bodyPr/>
          <a:lstStyle/>
          <a:p>
            <a:pPr eaLnBrk="1" hangingPunct="1"/>
            <a:r>
              <a:rPr lang="en-US" altLang="en-IL" sz="2400" dirty="0">
                <a:cs typeface="Arial" panose="020B0604020202020204" pitchFamily="34" charset="0"/>
              </a:rPr>
              <a:t>Boltzmann Distribution:</a:t>
            </a:r>
          </a:p>
          <a:p>
            <a:pPr marL="40613" indent="0" eaLnBrk="1" hangingPunct="1">
              <a:buNone/>
            </a:pPr>
            <a:endParaRPr lang="en-US" altLang="en-IL" sz="2400" dirty="0">
              <a:cs typeface="Arial" panose="020B0604020202020204" pitchFamily="34" charset="0"/>
            </a:endParaRPr>
          </a:p>
          <a:p>
            <a:pPr eaLnBrk="1" hangingPunct="1"/>
            <a:r>
              <a:rPr lang="en-US" altLang="en-IL" dirty="0">
                <a:cs typeface="Arial" panose="020B0604020202020204" pitchFamily="34" charset="0"/>
              </a:rPr>
              <a:t>Assume t</a:t>
            </a:r>
            <a:r>
              <a:rPr lang="en-US" altLang="en-IL" sz="2400" dirty="0">
                <a:cs typeface="Arial" panose="020B0604020202020204" pitchFamily="34" charset="0"/>
              </a:rPr>
              <a:t>he energy score and temperature are computable</a:t>
            </a:r>
          </a:p>
          <a:p>
            <a:pPr eaLnBrk="1" hangingPunct="1"/>
            <a:r>
              <a:rPr lang="en-US" altLang="en-IL" sz="2400" dirty="0">
                <a:cs typeface="Arial" panose="020B0604020202020204" pitchFamily="34" charset="0"/>
              </a:rPr>
              <a:t>The </a:t>
            </a:r>
            <a:r>
              <a:rPr lang="en-US" altLang="en-IL" dirty="0">
                <a:cs typeface="Arial" panose="020B0604020202020204" pitchFamily="34" charset="0"/>
              </a:rPr>
              <a:t>challenging part</a:t>
            </a:r>
            <a:r>
              <a:rPr lang="en-US" altLang="en-IL" sz="2400" dirty="0">
                <a:cs typeface="Arial" panose="020B0604020202020204" pitchFamily="34" charset="0"/>
              </a:rPr>
              <a:t> is calculating Z (</a:t>
            </a:r>
            <a:r>
              <a:rPr lang="he-IL" altLang="en-IL" sz="2400" dirty="0">
                <a:cs typeface="Arial" panose="020B0604020202020204" pitchFamily="34" charset="0"/>
              </a:rPr>
              <a:t>״</a:t>
            </a:r>
            <a:r>
              <a:rPr lang="en-US" altLang="en-IL" sz="2400" dirty="0">
                <a:cs typeface="Arial" panose="020B0604020202020204" pitchFamily="34" charset="0"/>
              </a:rPr>
              <a:t>partition function</a:t>
            </a:r>
            <a:r>
              <a:rPr lang="he-IL" altLang="en-IL" sz="2400" dirty="0">
                <a:cs typeface="Arial" panose="020B0604020202020204" pitchFamily="34" charset="0"/>
              </a:rPr>
              <a:t>״</a:t>
            </a:r>
            <a:r>
              <a:rPr lang="en-US" altLang="en-IL" sz="2400" dirty="0">
                <a:cs typeface="Arial" panose="020B0604020202020204" pitchFamily="34" charset="0"/>
              </a:rPr>
              <a:t>) – requires summing over </a:t>
            </a:r>
            <a:r>
              <a:rPr lang="en-US" altLang="en-IL" sz="2400" u="sng" dirty="0">
                <a:cs typeface="Arial" panose="020B0604020202020204" pitchFamily="34" charset="0"/>
              </a:rPr>
              <a:t>all</a:t>
            </a:r>
            <a:r>
              <a:rPr lang="en-US" altLang="en-IL" sz="2400" dirty="0">
                <a:cs typeface="Arial" panose="020B0604020202020204" pitchFamily="34" charset="0"/>
              </a:rPr>
              <a:t> states.</a:t>
            </a:r>
          </a:p>
          <a:p>
            <a:pPr eaLnBrk="1" hangingPunct="1"/>
            <a:r>
              <a:rPr lang="en-US" altLang="en-IL" sz="2400" dirty="0">
                <a:cs typeface="Arial" panose="020B0604020202020204" pitchFamily="34" charset="0"/>
              </a:rPr>
              <a:t>Metropolis showed that MCMC will converge </a:t>
            </a:r>
            <a:r>
              <a:rPr lang="en-US" altLang="en-IL" sz="2400" b="1" dirty="0">
                <a:cs typeface="Arial" panose="020B0604020202020204" pitchFamily="34" charset="0"/>
              </a:rPr>
              <a:t>to the true Boltzmann distribution</a:t>
            </a:r>
            <a:r>
              <a:rPr lang="en-US" altLang="en-IL" sz="2400" dirty="0">
                <a:cs typeface="Arial" panose="020B0604020202020204" pitchFamily="34" charset="0"/>
              </a:rPr>
              <a:t>, if we accept a new proposal with probability</a:t>
            </a:r>
            <a:r>
              <a:rPr lang="en-US" altLang="en-IL" sz="3600" dirty="0">
                <a:cs typeface="Arial" panose="020B0604020202020204" pitchFamily="34" charset="0"/>
              </a:rPr>
              <a:t> </a:t>
            </a:r>
            <a:endParaRPr lang="he-IL" altLang="en-IL" dirty="0"/>
          </a:p>
        </p:txBody>
      </p:sp>
      <p:pic>
        <p:nvPicPr>
          <p:cNvPr id="119811" name="Picture 2">
            <a:extLst>
              <a:ext uri="{FF2B5EF4-FFF2-40B4-BE49-F238E27FC236}">
                <a16:creationId xmlns:a16="http://schemas.microsoft.com/office/drawing/2014/main" id="{6A0FFB29-1121-B84C-AE31-39B534819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112" y="1340644"/>
            <a:ext cx="928688" cy="1285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812" name="Rectangle 4">
            <a:extLst>
              <a:ext uri="{FF2B5EF4-FFF2-40B4-BE49-F238E27FC236}">
                <a16:creationId xmlns:a16="http://schemas.microsoft.com/office/drawing/2014/main" id="{DF002C53-80B1-D544-B901-AF213A2A7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8875" y="1109663"/>
            <a:ext cx="42862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0"/>
              </a:spcBef>
              <a:buFontTx/>
              <a:buNone/>
            </a:pPr>
            <a:r>
              <a:rPr lang="en-US" altLang="en-IL" sz="1200"/>
              <a:t>"</a:t>
            </a:r>
            <a:r>
              <a:rPr lang="en-US" altLang="en-IL" sz="1200" b="1"/>
              <a:t>Equations of State Calculations by Fast Computing Machines</a:t>
            </a:r>
            <a:r>
              <a:rPr lang="en-US" altLang="en-IL" sz="1200"/>
              <a:t>“ – Metropolis, N. et al. </a:t>
            </a:r>
            <a:r>
              <a:rPr lang="en-US" altLang="en-IL" sz="1200" i="1"/>
              <a:t>Journal of Chemical Physics</a:t>
            </a:r>
            <a:r>
              <a:rPr lang="en-US" altLang="en-IL" sz="1200"/>
              <a:t>  (</a:t>
            </a:r>
            <a:r>
              <a:rPr lang="en-US" altLang="en-IL" sz="1200" b="1"/>
              <a:t>1953)</a:t>
            </a:r>
            <a:endParaRPr lang="he-IL" altLang="en-IL" sz="1200"/>
          </a:p>
        </p:txBody>
      </p:sp>
      <p:graphicFrame>
        <p:nvGraphicFramePr>
          <p:cNvPr id="10" name="Object 3">
            <a:extLst>
              <a:ext uri="{FF2B5EF4-FFF2-40B4-BE49-F238E27FC236}">
                <a16:creationId xmlns:a16="http://schemas.microsoft.com/office/drawing/2014/main" id="{DB987813-E3B4-7447-BBD6-04AD65DD05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06583" y="1654097"/>
          <a:ext cx="1127417" cy="8836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527" name="Equation" r:id="rId4" imgW="12293600" imgH="9652000" progId="Equation.3">
                  <p:embed/>
                </p:oleObj>
              </mc:Choice>
              <mc:Fallback>
                <p:oleObj name="Equation" r:id="rId4" imgW="12293600" imgH="9652000" progId="Equation.3">
                  <p:embed/>
                  <p:pic>
                    <p:nvPicPr>
                      <p:cNvPr id="10" name="Object 3">
                        <a:extLst>
                          <a:ext uri="{FF2B5EF4-FFF2-40B4-BE49-F238E27FC236}">
                            <a16:creationId xmlns:a16="http://schemas.microsoft.com/office/drawing/2014/main" id="{DB987813-E3B4-7447-BBD6-04AD65DD05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6583" y="1654097"/>
                        <a:ext cx="1127417" cy="883682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74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83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30000"/>
                              <a:lumOff val="70000"/>
                            </a:schemeClr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1FD25F0-CBBC-2D4A-944F-C670EB35ED18}"/>
                  </a:ext>
                </a:extLst>
              </p:cNvPr>
              <p:cNvSpPr txBox="1"/>
              <p:nvPr/>
            </p:nvSpPr>
            <p:spPr>
              <a:xfrm>
                <a:off x="2590800" y="4893566"/>
                <a:ext cx="3224793" cy="728469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40639" marR="40639" fontAlgn="auto" hangingPunct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1800" b="0" i="0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Cambria Math" panose="02040503050406030204" pitchFamily="18" charset="0"/>
                          <a:ea typeface="+mn-ea"/>
                          <a:cs typeface="+mn-cs"/>
                          <a:sym typeface="Arial"/>
                        </a:rPr>
                        <m:t>min</m:t>
                      </m:r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Cambria Math" panose="02040503050406030204" pitchFamily="18" charset="0"/>
                          <a:ea typeface="+mn-ea"/>
                          <a:cs typeface="+mn-cs"/>
                          <a:sym typeface="Arial"/>
                        </a:rPr>
                        <m:t>⁡(</m:t>
                      </m:r>
                      <m:sSup>
                        <m:sSup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>
                                <a:solidFill>
                                  <a:srgbClr val="000000"/>
                                </a:solidFill>
                              </a:uFill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𝑏𝑎𝑐𝑘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𝑤𝑎𝑟𝑑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𝑓𝑜𝑟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𝑤𝑎𝑟𝑑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>
                                <a:solidFill>
                                  <a:srgbClr val="00000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  <a:sym typeface="Arial"/>
                            </a:rPr>
                            <m:t>∙</m:t>
                          </m:r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>
                                <a:solidFill>
                                  <a:srgbClr val="000000"/>
                                </a:solidFill>
                              </a:uFill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𝑒</m:t>
                          </m:r>
                        </m:e>
                        <m:sup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>
                                <a:solidFill>
                                  <a:srgbClr val="000000"/>
                                </a:solidFill>
                              </a:uFill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−</m:t>
                          </m:r>
                          <m:f>
                            <m:f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>
                                    <a:solidFill>
                                      <a:srgbClr val="00000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  <a:sym typeface="Arial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>
                                    <a:solidFill>
                                      <a:srgbClr val="00000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  <a:sym typeface="Arial"/>
                                </a:rPr>
                                <m:t>∆</m:t>
                              </m:r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>
                                    <a:solidFill>
                                      <a:srgbClr val="00000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  <a:sym typeface="Arial"/>
                                </a:rPr>
                                <m:t>𝐸𝑛𝑒𝑟𝑔𝑦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>
                                        <a:solidFill>
                                          <a:srgbClr val="000000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>
                                        <a:solidFill>
                                          <a:srgbClr val="000000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  <a:sym typeface="Arial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>
                                        <a:solidFill>
                                          <a:srgbClr val="000000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  <a:sym typeface="Arial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>
                                    <a:solidFill>
                                      <a:srgbClr val="00000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  <a:sym typeface="Arial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Cambria Math" panose="02040503050406030204" pitchFamily="18" charset="0"/>
                          <a:ea typeface="+mn-ea"/>
                          <a:cs typeface="+mn-cs"/>
                          <a:sym typeface="Arial"/>
                        </a:rPr>
                        <m:t>,1)</m:t>
                      </m:r>
                    </m:oMath>
                  </m:oMathPara>
                </a14:m>
                <a:endParaRPr kumimoji="0" lang="en-IL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Arial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1FD25F0-CBBC-2D4A-944F-C670EB35E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4893566"/>
                <a:ext cx="3224793" cy="728469"/>
              </a:xfrm>
              <a:prstGeom prst="rect">
                <a:avLst/>
              </a:prstGeom>
              <a:blipFill>
                <a:blip r:embed="rId6"/>
                <a:stretch>
                  <a:fillRect b="-339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9CF7DBC-F2F7-A540-9909-D445CA4E858D}"/>
                  </a:ext>
                </a:extLst>
              </p:cNvPr>
              <p:cNvSpPr/>
              <p:nvPr/>
            </p:nvSpPr>
            <p:spPr>
              <a:xfrm>
                <a:off x="2602744" y="5751916"/>
                <a:ext cx="4179056" cy="92801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𝑏𝑎𝑐𝑘𝑤𝑎𝑟𝑑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1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𝑓𝑜𝑟𝑤𝑎𝑟𝑑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L" sz="1200" dirty="0"/>
                  <a:t> = the ratio of the probability to propose a move from the new state to the current state (backward), divided by the probability to propose a move from the current state to the new state (forward).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9CF7DBC-F2F7-A540-9909-D445CA4E85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744" y="5751916"/>
                <a:ext cx="4179056" cy="928011"/>
              </a:xfrm>
              <a:prstGeom prst="rect">
                <a:avLst/>
              </a:prstGeom>
              <a:blipFill>
                <a:blip r:embed="rId7"/>
                <a:stretch>
                  <a:fillRect b="-266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185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680CF-9F88-9742-9A38-1B641E700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0611" marR="40611" indent="0" algn="ctr" defTabSz="913743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Making sense of the Metropolis criterion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C4C0A3-FF60-B645-93D8-E1F8E835078E}"/>
                  </a:ext>
                </a:extLst>
              </p:cNvPr>
              <p:cNvSpPr txBox="1"/>
              <p:nvPr/>
            </p:nvSpPr>
            <p:spPr>
              <a:xfrm>
                <a:off x="5614407" y="1369827"/>
                <a:ext cx="3224793" cy="728469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40639" marR="40639" fontAlgn="auto" hangingPunct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1800" b="0" i="0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Cambria Math" panose="02040503050406030204" pitchFamily="18" charset="0"/>
                          <a:ea typeface="+mn-ea"/>
                          <a:cs typeface="+mn-cs"/>
                          <a:sym typeface="Arial"/>
                        </a:rPr>
                        <m:t>min</m:t>
                      </m:r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Cambria Math" panose="02040503050406030204" pitchFamily="18" charset="0"/>
                          <a:ea typeface="+mn-ea"/>
                          <a:cs typeface="+mn-cs"/>
                          <a:sym typeface="Arial"/>
                        </a:rPr>
                        <m:t>⁡(</m:t>
                      </m:r>
                      <m:sSup>
                        <m:sSup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>
                                <a:solidFill>
                                  <a:srgbClr val="000000"/>
                                </a:solidFill>
                              </a:uFill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𝑏𝑎𝑐𝑘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𝑤𝑎𝑟𝑑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𝑓𝑜𝑟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𝑤𝑎𝑟𝑑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>
                                <a:solidFill>
                                  <a:srgbClr val="00000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  <a:sym typeface="Arial"/>
                            </a:rPr>
                            <m:t>∙</m:t>
                          </m:r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>
                                <a:solidFill>
                                  <a:srgbClr val="000000"/>
                                </a:solidFill>
                              </a:uFill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𝑒</m:t>
                          </m:r>
                        </m:e>
                        <m:sup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>
                                <a:solidFill>
                                  <a:srgbClr val="000000"/>
                                </a:solidFill>
                              </a:uFill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−</m:t>
                          </m:r>
                          <m:f>
                            <m:f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>
                                    <a:solidFill>
                                      <a:srgbClr val="00000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  <a:sym typeface="Arial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>
                                    <a:solidFill>
                                      <a:srgbClr val="00000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  <a:sym typeface="Arial"/>
                                </a:rPr>
                                <m:t>∆</m:t>
                              </m:r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>
                                    <a:solidFill>
                                      <a:srgbClr val="00000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  <a:sym typeface="Arial"/>
                                </a:rPr>
                                <m:t>𝐸𝑛𝑒𝑟𝑔𝑦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>
                                        <a:solidFill>
                                          <a:srgbClr val="000000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>
                                        <a:solidFill>
                                          <a:srgbClr val="000000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  <a:sym typeface="Arial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>
                                        <a:solidFill>
                                          <a:srgbClr val="000000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  <a:sym typeface="Arial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>
                                    <a:solidFill>
                                      <a:srgbClr val="00000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  <a:sym typeface="Arial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Cambria Math" panose="02040503050406030204" pitchFamily="18" charset="0"/>
                          <a:ea typeface="+mn-ea"/>
                          <a:cs typeface="+mn-cs"/>
                          <a:sym typeface="Arial"/>
                        </a:rPr>
                        <m:t>,1)</m:t>
                      </m:r>
                    </m:oMath>
                  </m:oMathPara>
                </a14:m>
                <a:endParaRPr kumimoji="0" lang="en-IL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Arial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C4C0A3-FF60-B645-93D8-E1F8E8350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407" y="1369827"/>
                <a:ext cx="3224793" cy="728469"/>
              </a:xfrm>
              <a:prstGeom prst="rect">
                <a:avLst/>
              </a:prstGeom>
              <a:blipFill>
                <a:blip r:embed="rId3"/>
                <a:stretch>
                  <a:fillRect b="-52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BD2F8910-298A-4946-AE3B-39AD78F3A9E7}"/>
              </a:ext>
            </a:extLst>
          </p:cNvPr>
          <p:cNvSpPr/>
          <p:nvPr/>
        </p:nvSpPr>
        <p:spPr>
          <a:xfrm>
            <a:off x="1472693" y="3463522"/>
            <a:ext cx="2286000" cy="2175277"/>
          </a:xfrm>
          <a:prstGeom prst="ellipse">
            <a:avLst/>
          </a:prstGeom>
          <a:gradFill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</a:gradFill>
          <a:ln w="41275" cap="flat" cmpd="thickThin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0639" marR="40639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IL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rPr>
              <a:t>Q(A)=0.75</a:t>
            </a:r>
          </a:p>
          <a:p>
            <a:pPr marL="40639" marR="40639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L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rPr>
              <a:t>E=10 </a:t>
            </a:r>
            <a:r>
              <a:rPr lang="en-IL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rPr>
              <a:t>k</a:t>
            </a:r>
            <a:r>
              <a:rPr lang="en-IL" i="1" baseline="-25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rPr>
              <a:t>B</a:t>
            </a:r>
            <a:r>
              <a:rPr lang="en-IL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rPr>
              <a:t>T</a:t>
            </a:r>
          </a:p>
          <a:p>
            <a:pPr marL="40639" marR="40639"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en-IL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Arial"/>
              </a:rPr>
              <a:t>P(A)=0.5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60F75BA-7FCC-E647-B399-5A1A4FC98808}"/>
              </a:ext>
            </a:extLst>
          </p:cNvPr>
          <p:cNvSpPr/>
          <p:nvPr/>
        </p:nvSpPr>
        <p:spPr>
          <a:xfrm>
            <a:off x="5739893" y="3463523"/>
            <a:ext cx="2286000" cy="2175277"/>
          </a:xfrm>
          <a:prstGeom prst="ellipse">
            <a:avLst/>
          </a:prstGeom>
          <a:gradFill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</a:gradFill>
          <a:ln w="41275" cap="flat" cmpd="thickThin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0639" marR="40639"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en-IL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Arial"/>
              </a:rPr>
              <a:t>Q(B)=0.25</a:t>
            </a:r>
          </a:p>
          <a:p>
            <a:pPr marL="40639" marR="40639"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en-IL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Arial"/>
              </a:rPr>
              <a:t>E=10 </a:t>
            </a:r>
            <a:r>
              <a:rPr lang="en-IL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Arial"/>
              </a:rPr>
              <a:t>k</a:t>
            </a:r>
            <a:r>
              <a:rPr lang="en-IL" i="1" baseline="-25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Arial"/>
              </a:rPr>
              <a:t>B</a:t>
            </a:r>
            <a:r>
              <a:rPr lang="en-IL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Arial"/>
              </a:rPr>
              <a:t>T</a:t>
            </a:r>
          </a:p>
          <a:p>
            <a:pPr marL="40639" marR="40639" algn="ctr" fontAlgn="auto" hangingPunct="0">
              <a:spcBef>
                <a:spcPts val="0"/>
              </a:spcBef>
              <a:spcAft>
                <a:spcPts val="0"/>
              </a:spcAft>
            </a:pPr>
            <a:r>
              <a:rPr lang="en-IL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Arial"/>
              </a:rPr>
              <a:t>P(B)=0.5</a:t>
            </a:r>
          </a:p>
          <a:p>
            <a:pPr marL="40639" marR="40639" algn="ctr" fontAlgn="auto" hangingPunct="0">
              <a:spcBef>
                <a:spcPts val="0"/>
              </a:spcBef>
              <a:spcAft>
                <a:spcPts val="0"/>
              </a:spcAft>
            </a:pPr>
            <a:endParaRPr lang="en-IL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sym typeface="Arial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2217914-F660-944E-BD0B-440DF4C4C918}"/>
              </a:ext>
            </a:extLst>
          </p:cNvPr>
          <p:cNvCxnSpPr/>
          <p:nvPr/>
        </p:nvCxnSpPr>
        <p:spPr>
          <a:xfrm flipH="1">
            <a:off x="3862696" y="4149323"/>
            <a:ext cx="1600200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round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D4CC963-4969-3A49-8735-BF85E4E4A471}"/>
                  </a:ext>
                </a:extLst>
              </p:cNvPr>
              <p:cNvSpPr/>
              <p:nvPr/>
            </p:nvSpPr>
            <p:spPr>
              <a:xfrm>
                <a:off x="3834893" y="3736057"/>
                <a:ext cx="18410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𝑏𝑎𝑐𝑘𝑤𝑎𝑟𝑑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D4CC963-4969-3A49-8735-BF85E4E4A4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893" y="3736057"/>
                <a:ext cx="184101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FA307D-DF0B-0F4A-A006-570616C04E71}"/>
              </a:ext>
            </a:extLst>
          </p:cNvPr>
          <p:cNvCxnSpPr>
            <a:cxnSpLocks/>
          </p:cNvCxnSpPr>
          <p:nvPr/>
        </p:nvCxnSpPr>
        <p:spPr>
          <a:xfrm>
            <a:off x="3926679" y="5100694"/>
            <a:ext cx="1600200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round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FBC1332-0266-5E4C-B730-4E823E0DE233}"/>
                  </a:ext>
                </a:extLst>
              </p:cNvPr>
              <p:cNvSpPr/>
              <p:nvPr/>
            </p:nvSpPr>
            <p:spPr>
              <a:xfrm>
                <a:off x="3898876" y="4687428"/>
                <a:ext cx="1722908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𝑓𝑜𝑟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𝑤𝑎𝑟𝑑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FBC1332-0266-5E4C-B730-4E823E0DE2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876" y="4687428"/>
                <a:ext cx="1722908" cy="391582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4355DC13-DC52-424D-A5CF-62A1FBD28C39}"/>
              </a:ext>
            </a:extLst>
          </p:cNvPr>
          <p:cNvCxnSpPr>
            <a:stCxn id="8" idx="0"/>
            <a:endCxn id="8" idx="2"/>
          </p:cNvCxnSpPr>
          <p:nvPr/>
        </p:nvCxnSpPr>
        <p:spPr>
          <a:xfrm rot="16200000" flipH="1" flipV="1">
            <a:off x="1500373" y="3435841"/>
            <a:ext cx="1087639" cy="1143000"/>
          </a:xfrm>
          <a:prstGeom prst="curvedConnector4">
            <a:avLst>
              <a:gd name="adj1" fmla="val -21018"/>
              <a:gd name="adj2" fmla="val 120000"/>
            </a:avLst>
          </a:prstGeom>
          <a:noFill/>
          <a:ln w="25400" cap="flat">
            <a:solidFill>
              <a:srgbClr val="000000"/>
            </a:solidFill>
            <a:prstDash val="solid"/>
            <a:round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9106EDED-A85D-F14A-81BC-AA6AC81E32CB}"/>
              </a:ext>
            </a:extLst>
          </p:cNvPr>
          <p:cNvCxnSpPr>
            <a:cxnSpLocks/>
            <a:stCxn id="11" idx="0"/>
            <a:endCxn id="11" idx="6"/>
          </p:cNvCxnSpPr>
          <p:nvPr/>
        </p:nvCxnSpPr>
        <p:spPr>
          <a:xfrm rot="16200000" flipH="1">
            <a:off x="6910573" y="3435842"/>
            <a:ext cx="1087639" cy="1143000"/>
          </a:xfrm>
          <a:prstGeom prst="curvedConnector4">
            <a:avLst>
              <a:gd name="adj1" fmla="val -21018"/>
              <a:gd name="adj2" fmla="val 120000"/>
            </a:avLst>
          </a:prstGeom>
          <a:noFill/>
          <a:ln w="25400" cap="flat">
            <a:solidFill>
              <a:srgbClr val="000000"/>
            </a:solidFill>
            <a:prstDash val="solid"/>
            <a:round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F52654C-918A-AF47-BE9F-BEEF80FC1CD6}"/>
                  </a:ext>
                </a:extLst>
              </p:cNvPr>
              <p:cNvSpPr/>
              <p:nvPr/>
            </p:nvSpPr>
            <p:spPr>
              <a:xfrm>
                <a:off x="8133443" y="3278855"/>
                <a:ext cx="5533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F52654C-918A-AF47-BE9F-BEEF80FC1C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443" y="3278855"/>
                <a:ext cx="55335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9712225-C057-B748-96B3-488F249A6044}"/>
                  </a:ext>
                </a:extLst>
              </p:cNvPr>
              <p:cNvSpPr/>
              <p:nvPr/>
            </p:nvSpPr>
            <p:spPr>
              <a:xfrm>
                <a:off x="1015493" y="3094191"/>
                <a:ext cx="5533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.8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9712225-C057-B748-96B3-488F249A6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493" y="3094191"/>
                <a:ext cx="55335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AB836B8-984F-354A-A916-3532B8A159D7}"/>
                  </a:ext>
                </a:extLst>
              </p:cNvPr>
              <p:cNvSpPr txBox="1"/>
              <p:nvPr/>
            </p:nvSpPr>
            <p:spPr>
              <a:xfrm>
                <a:off x="3211050" y="2797007"/>
                <a:ext cx="3076483" cy="766172"/>
              </a:xfrm>
              <a:prstGeom prst="rect">
                <a:avLst/>
              </a:prstGeom>
              <a:noFill/>
              <a:ln w="12700" cap="flat">
                <a:solidFill>
                  <a:srgbClr val="000000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40639" marR="40639" algn="ctr" fontAlgn="auto" hangingPunct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i="1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Arial"/>
                  </a:rPr>
                  <a:t>Q(</a:t>
                </a:r>
                <a:r>
                  <a:rPr lang="en-US" sz="1400" i="1" dirty="0" err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Arial"/>
                  </a:rPr>
                  <a:t>c</a:t>
                </a:r>
                <a:r>
                  <a:rPr lang="en-US" sz="1400" i="1" baseline="-25000" dirty="0" err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Arial"/>
                  </a:rPr>
                  <a:t>next</a:t>
                </a:r>
                <a:r>
                  <a:rPr lang="en-US" sz="1400" i="1" dirty="0" err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Arial"/>
                  </a:rPr>
                  <a:t>|c</a:t>
                </a:r>
                <a:r>
                  <a:rPr lang="en-US" sz="1400" i="1" baseline="-25000" dirty="0" err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Arial"/>
                  </a:rPr>
                  <a:t>current</a:t>
                </a:r>
                <a:r>
                  <a:rPr lang="en-US" sz="1400" i="1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Arial"/>
                  </a:rPr>
                  <a:t>) </a:t>
                </a:r>
                <a:r>
                  <a:rPr lang="en-US" sz="140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Arial"/>
                  </a:rPr>
                  <a:t>= proposal distribution</a:t>
                </a:r>
              </a:p>
              <a:p>
                <a:pPr marL="40639" marR="40639" algn="ctr" fontAlgn="auto" hangingPunct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𝑏𝑎𝑐𝑘𝑤𝑎𝑟𝑑</m:t>
                        </m:r>
                      </m:sub>
                    </m:sSub>
                  </m:oMath>
                </a14:m>
                <a:r>
                  <a:rPr lang="en-US" sz="1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IL" sz="140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Arial"/>
                  </a:rPr>
                  <a:t>=Q(</a:t>
                </a:r>
                <a:r>
                  <a:rPr lang="en-US" sz="1400" i="1" dirty="0" err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Arial"/>
                  </a:rPr>
                  <a:t>c</a:t>
                </a:r>
                <a:r>
                  <a:rPr lang="en-US" sz="1400" i="1" baseline="-25000" dirty="0" err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Arial"/>
                  </a:rPr>
                  <a:t>current</a:t>
                </a:r>
                <a:r>
                  <a:rPr lang="en-US" sz="1400" i="1" dirty="0" err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Arial"/>
                  </a:rPr>
                  <a:t>|c</a:t>
                </a:r>
                <a:r>
                  <a:rPr lang="en-US" sz="1400" i="1" baseline="-25000" dirty="0" err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Arial"/>
                  </a:rPr>
                  <a:t>next</a:t>
                </a:r>
                <a:r>
                  <a:rPr lang="en-IL" sz="140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Arial"/>
                  </a:rPr>
                  <a:t>)</a:t>
                </a:r>
                <a:endParaRPr lang="en-US" sz="1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0639" marR="40639" algn="ctr" fontAlgn="auto" hangingPunct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1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𝑓𝑜𝑟𝑤𝑎𝑟𝑑</m:t>
                        </m:r>
                      </m:sub>
                    </m:sSub>
                  </m:oMath>
                </a14:m>
                <a:r>
                  <a:rPr kumimoji="0" lang="en-IL" sz="1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Arial"/>
                  </a:rPr>
                  <a:t>  = Q(</a:t>
                </a:r>
                <a:r>
                  <a:rPr lang="en-US" sz="1400" i="1" dirty="0" err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Arial"/>
                  </a:rPr>
                  <a:t>c</a:t>
                </a:r>
                <a:r>
                  <a:rPr lang="en-US" sz="1400" i="1" baseline="-25000" dirty="0" err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Arial"/>
                  </a:rPr>
                  <a:t>next</a:t>
                </a:r>
                <a:r>
                  <a:rPr lang="en-US" sz="1400" i="1" dirty="0" err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Arial"/>
                  </a:rPr>
                  <a:t>|c</a:t>
                </a:r>
                <a:r>
                  <a:rPr lang="en-US" sz="1400" i="1" baseline="-25000" dirty="0" err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Arial"/>
                  </a:rPr>
                  <a:t>current</a:t>
                </a:r>
                <a:r>
                  <a:rPr kumimoji="0" lang="en-IL" sz="1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Arial"/>
                  </a:rPr>
                  <a:t>)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AB836B8-984F-354A-A916-3532B8A15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050" y="2797007"/>
                <a:ext cx="3076483" cy="766172"/>
              </a:xfrm>
              <a:prstGeom prst="rect">
                <a:avLst/>
              </a:prstGeom>
              <a:blipFill>
                <a:blip r:embed="rId8"/>
                <a:stretch>
                  <a:fillRect b="-1587"/>
                </a:stretch>
              </a:blipFill>
              <a:ln w="12700" cap="flat">
                <a:solidFill>
                  <a:srgbClr val="000000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7" name="Object 3">
            <a:extLst>
              <a:ext uri="{FF2B5EF4-FFF2-40B4-BE49-F238E27FC236}">
                <a16:creationId xmlns:a16="http://schemas.microsoft.com/office/drawing/2014/main" id="{6540A8D8-843A-154C-9287-0CBFAF4933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38400" y="1359431"/>
          <a:ext cx="937226" cy="7346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551" name="Equation" r:id="rId9" imgW="12293600" imgH="9652000" progId="Equation.3">
                  <p:embed/>
                </p:oleObj>
              </mc:Choice>
              <mc:Fallback>
                <p:oleObj name="Equation" r:id="rId9" imgW="12293600" imgH="9652000" progId="Equation.3">
                  <p:embed/>
                  <p:pic>
                    <p:nvPicPr>
                      <p:cNvPr id="27" name="Object 3">
                        <a:extLst>
                          <a:ext uri="{FF2B5EF4-FFF2-40B4-BE49-F238E27FC236}">
                            <a16:creationId xmlns:a16="http://schemas.microsoft.com/office/drawing/2014/main" id="{6540A8D8-843A-154C-9287-0CBFAF49332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359431"/>
                        <a:ext cx="937226" cy="734608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74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83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30000"/>
                              <a:lumOff val="70000"/>
                            </a:schemeClr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F16D3A28-445C-F24B-B15F-74841406426C}"/>
              </a:ext>
            </a:extLst>
          </p:cNvPr>
          <p:cNvSpPr/>
          <p:nvPr/>
        </p:nvSpPr>
        <p:spPr>
          <a:xfrm>
            <a:off x="737421" y="1365432"/>
            <a:ext cx="150714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IL" sz="1400" dirty="0">
                <a:cs typeface="Arial" panose="020B0604020202020204" pitchFamily="34" charset="0"/>
              </a:rPr>
              <a:t>P(c) - target </a:t>
            </a:r>
            <a:br>
              <a:rPr lang="en-US" altLang="en-IL" sz="1400" dirty="0">
                <a:cs typeface="Arial" panose="020B0604020202020204" pitchFamily="34" charset="0"/>
              </a:rPr>
            </a:br>
            <a:r>
              <a:rPr lang="en-US" altLang="en-IL" sz="1400" dirty="0">
                <a:cs typeface="Arial" panose="020B0604020202020204" pitchFamily="34" charset="0"/>
              </a:rPr>
              <a:t>distribution (e.g. </a:t>
            </a:r>
            <a:br>
              <a:rPr lang="en-US" altLang="en-IL" sz="1400" dirty="0">
                <a:cs typeface="Arial" panose="020B0604020202020204" pitchFamily="34" charset="0"/>
              </a:rPr>
            </a:br>
            <a:r>
              <a:rPr lang="en-US" altLang="en-IL" sz="1400" dirty="0">
                <a:cs typeface="Arial" panose="020B0604020202020204" pitchFamily="34" charset="0"/>
              </a:rPr>
              <a:t>Boltzmann):</a:t>
            </a:r>
            <a:endParaRPr lang="en-IL" sz="14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7ED61BE-155F-8F40-AC55-6EF6FFEC0F52}"/>
              </a:ext>
            </a:extLst>
          </p:cNvPr>
          <p:cNvSpPr/>
          <p:nvPr/>
        </p:nvSpPr>
        <p:spPr>
          <a:xfrm>
            <a:off x="4038600" y="1365432"/>
            <a:ext cx="15872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IL" sz="1400" dirty="0">
                <a:cs typeface="Arial" panose="020B0604020202020204" pitchFamily="34" charset="0"/>
              </a:rPr>
              <a:t>Metropolis accept</a:t>
            </a:r>
            <a:br>
              <a:rPr lang="en-US" altLang="en-IL" sz="1400" dirty="0">
                <a:cs typeface="Arial" panose="020B0604020202020204" pitchFamily="34" charset="0"/>
              </a:rPr>
            </a:br>
            <a:r>
              <a:rPr lang="en-US" altLang="en-IL" sz="1400" dirty="0">
                <a:cs typeface="Arial" panose="020B0604020202020204" pitchFamily="34" charset="0"/>
              </a:rPr>
              <a:t>probability:</a:t>
            </a:r>
            <a:endParaRPr lang="en-IL" sz="1400" dirty="0"/>
          </a:p>
        </p:txBody>
      </p:sp>
    </p:spTree>
    <p:extLst>
      <p:ext uri="{BB962C8B-B14F-4D97-AF65-F5344CB8AC3E}">
        <p14:creationId xmlns:p14="http://schemas.microsoft.com/office/powerpoint/2010/main" val="94597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>
            <a:extLst>
              <a:ext uri="{FF2B5EF4-FFF2-40B4-BE49-F238E27FC236}">
                <a16:creationId xmlns:a16="http://schemas.microsoft.com/office/drawing/2014/main" id="{751E268E-85E3-7542-98BF-D2480DC25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875"/>
            <a:ext cx="8229600" cy="1355725"/>
          </a:xfrm>
        </p:spPr>
        <p:txBody>
          <a:bodyPr/>
          <a:lstStyle/>
          <a:p>
            <a:pPr eaLnBrk="1" hangingPunct="1"/>
            <a:r>
              <a:rPr lang="en-US" altLang="en-IL" sz="3200" b="0" dirty="0">
                <a:solidFill>
                  <a:srgbClr val="002060"/>
                </a:solidFill>
                <a:cs typeface="Times New Roman" panose="02020603050405020304" pitchFamily="18" charset="0"/>
              </a:rPr>
              <a:t>(One) solution: non-linear </a:t>
            </a:r>
            <a:r>
              <a:rPr lang="en-US" altLang="en-IL" b="0" dirty="0">
                <a:solidFill>
                  <a:srgbClr val="002060"/>
                </a:solidFill>
                <a:cs typeface="Times New Roman" panose="02020603050405020304" pitchFamily="18" charset="0"/>
              </a:rPr>
              <a:t>c</a:t>
            </a:r>
            <a:r>
              <a:rPr lang="en-US" altLang="en-IL" sz="3200" b="0" dirty="0">
                <a:solidFill>
                  <a:srgbClr val="002060"/>
                </a:solidFill>
                <a:cs typeface="Times New Roman" panose="02020603050405020304" pitchFamily="18" charset="0"/>
              </a:rPr>
              <a:t>onjugate </a:t>
            </a:r>
            <a:br>
              <a:rPr lang="en-US" altLang="en-IL" sz="3200" b="0" dirty="0">
                <a:solidFill>
                  <a:srgbClr val="002060"/>
                </a:solidFill>
                <a:cs typeface="Times New Roman" panose="02020603050405020304" pitchFamily="18" charset="0"/>
              </a:rPr>
            </a:br>
            <a:r>
              <a:rPr lang="en-US" altLang="en-IL" b="0" dirty="0">
                <a:solidFill>
                  <a:srgbClr val="002060"/>
                </a:solidFill>
                <a:cs typeface="Times New Roman" panose="02020603050405020304" pitchFamily="18" charset="0"/>
              </a:rPr>
              <a:t>g</a:t>
            </a:r>
            <a:r>
              <a:rPr lang="en-US" altLang="en-IL" sz="3200" b="0" dirty="0">
                <a:solidFill>
                  <a:srgbClr val="002060"/>
                </a:solidFill>
                <a:cs typeface="Times New Roman" panose="02020603050405020304" pitchFamily="18" charset="0"/>
              </a:rPr>
              <a:t>radient </a:t>
            </a:r>
            <a:r>
              <a:rPr lang="en-US" altLang="en-IL" b="0" dirty="0">
                <a:solidFill>
                  <a:srgbClr val="002060"/>
                </a:solidFill>
                <a:cs typeface="Times New Roman" panose="02020603050405020304" pitchFamily="18" charset="0"/>
              </a:rPr>
              <a:t>d</a:t>
            </a:r>
            <a:r>
              <a:rPr lang="en-US" altLang="en-IL" sz="3200" b="0" dirty="0">
                <a:solidFill>
                  <a:srgbClr val="002060"/>
                </a:solidFill>
                <a:cs typeface="Times New Roman" panose="02020603050405020304" pitchFamily="18" charset="0"/>
              </a:rPr>
              <a:t>escent </a:t>
            </a:r>
            <a:br>
              <a:rPr lang="en-US" altLang="en-IL" sz="3200" b="0" dirty="0">
                <a:solidFill>
                  <a:srgbClr val="002060"/>
                </a:solidFill>
                <a:cs typeface="Times New Roman" panose="02020603050405020304" pitchFamily="18" charset="0"/>
              </a:rPr>
            </a:br>
            <a:r>
              <a:rPr lang="en-US" altLang="en-IL" sz="1400" b="0" dirty="0">
                <a:solidFill>
                  <a:srgbClr val="002060"/>
                </a:solidFill>
                <a:cs typeface="Times New Roman" panose="02020603050405020304" pitchFamily="18" charset="0"/>
              </a:rPr>
              <a:t>(derived from linear version, </a:t>
            </a:r>
            <a:r>
              <a:rPr lang="en-US" altLang="en-IL" sz="1400" b="0" dirty="0" err="1">
                <a:solidFill>
                  <a:srgbClr val="002060"/>
                </a:solidFill>
                <a:cs typeface="Times New Roman" panose="02020603050405020304" pitchFamily="18" charset="0"/>
              </a:rPr>
              <a:t>Hestenes</a:t>
            </a:r>
            <a:r>
              <a:rPr lang="en-US" altLang="en-IL" sz="1400" b="0" dirty="0">
                <a:solidFill>
                  <a:srgbClr val="002060"/>
                </a:solidFill>
                <a:cs typeface="Times New Roman" panose="02020603050405020304" pitchFamily="18" charset="0"/>
              </a:rPr>
              <a:t> and </a:t>
            </a:r>
            <a:r>
              <a:rPr lang="en-US" altLang="en-IL" sz="1400" b="0" dirty="0" err="1">
                <a:solidFill>
                  <a:srgbClr val="002060"/>
                </a:solidFill>
                <a:cs typeface="Times New Roman" panose="02020603050405020304" pitchFamily="18" charset="0"/>
              </a:rPr>
              <a:t>Eduards</a:t>
            </a:r>
            <a:r>
              <a:rPr lang="en-US" altLang="en-IL" sz="1400" b="0" dirty="0">
                <a:solidFill>
                  <a:srgbClr val="002060"/>
                </a:solidFill>
                <a:cs typeface="Times New Roman" panose="02020603050405020304" pitchFamily="18" charset="0"/>
              </a:rPr>
              <a:t>, 1952)</a:t>
            </a:r>
            <a:endParaRPr lang="he-IL" altLang="en-IL" sz="3200" b="0" dirty="0">
              <a:solidFill>
                <a:srgbClr val="002060"/>
              </a:solidFill>
            </a:endParaRPr>
          </a:p>
        </p:txBody>
      </p:sp>
      <p:sp>
        <p:nvSpPr>
          <p:cNvPr id="47106" name="Content Placeholder 2">
            <a:extLst>
              <a:ext uri="{FF2B5EF4-FFF2-40B4-BE49-F238E27FC236}">
                <a16:creationId xmlns:a16="http://schemas.microsoft.com/office/drawing/2014/main" id="{2DFE563C-6835-0E45-B9D2-8A04E07A5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5875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en-IL" sz="2400" dirty="0">
                <a:cs typeface="Arial" panose="020B0604020202020204" pitchFamily="34" charset="0"/>
              </a:rPr>
              <a:t>Use a (smart) linear combination of gradients from previous iterations to prevent zigzag motion</a:t>
            </a:r>
          </a:p>
        </p:txBody>
      </p:sp>
      <p:grpSp>
        <p:nvGrpSpPr>
          <p:cNvPr id="47107" name="Group 10">
            <a:extLst>
              <a:ext uri="{FF2B5EF4-FFF2-40B4-BE49-F238E27FC236}">
                <a16:creationId xmlns:a16="http://schemas.microsoft.com/office/drawing/2014/main" id="{9B3DA6E4-79A7-2845-8BDB-6D968767938E}"/>
              </a:ext>
            </a:extLst>
          </p:cNvPr>
          <p:cNvGrpSpPr>
            <a:grpSpLocks/>
          </p:cNvGrpSpPr>
          <p:nvPr/>
        </p:nvGrpSpPr>
        <p:grpSpPr bwMode="auto">
          <a:xfrm>
            <a:off x="785813" y="2143125"/>
            <a:ext cx="4572000" cy="3500438"/>
            <a:chOff x="2071638" y="2786058"/>
            <a:chExt cx="7715304" cy="3500462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6309D9EF-A9BF-DB4B-9C74-55BCC4C7CCBE}"/>
                </a:ext>
              </a:extLst>
            </p:cNvPr>
            <p:cNvSpPr/>
            <p:nvPr/>
          </p:nvSpPr>
          <p:spPr>
            <a:xfrm>
              <a:off x="2071638" y="2786058"/>
              <a:ext cx="7715304" cy="350046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 rtl="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he-IL"/>
            </a:p>
          </p:txBody>
        </p: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4C6B4343-356B-3841-83C1-01C3477BCC1A}"/>
                </a:ext>
              </a:extLst>
            </p:cNvPr>
            <p:cNvSpPr txBox="1">
              <a:spLocks/>
            </p:cNvSpPr>
            <p:nvPr/>
          </p:nvSpPr>
          <p:spPr>
            <a:xfrm>
              <a:off x="2200226" y="2928934"/>
              <a:ext cx="7345612" cy="3357586"/>
            </a:xfrm>
            <a:prstGeom prst="rect">
              <a:avLst/>
            </a:prstGeom>
          </p:spPr>
          <p:txBody>
            <a:bodyPr rtlCol="1">
              <a:normAutofit fontScale="92500" lnSpcReduction="20000"/>
            </a:bodyPr>
            <a:lstStyle/>
            <a:p>
              <a:pPr marL="342900" indent="-342900" eaLnBrk="1" fontAlgn="auto" hangingPunct="1">
                <a:spcBef>
                  <a:spcPct val="20000"/>
                </a:spcBef>
                <a:spcAft>
                  <a:spcPts val="0"/>
                </a:spcAft>
                <a:buFont typeface="Arial" pitchFamily="34" charset="0"/>
                <a:buNone/>
                <a:defRPr/>
              </a:pPr>
              <a:r>
                <a:rPr lang="en-US" sz="1400" b="1" dirty="0">
                  <a:latin typeface="+mn-lt"/>
                  <a:cs typeface="+mn-cs"/>
                </a:rPr>
                <a:t>Parameters:</a:t>
              </a:r>
              <a:r>
                <a:rPr lang="en-US" sz="1400" dirty="0">
                  <a:latin typeface="+mn-lt"/>
                  <a:cs typeface="+mn-cs"/>
                </a:rPr>
                <a:t> </a:t>
              </a:r>
              <a:br>
                <a:rPr lang="en-US" sz="1400" dirty="0">
                  <a:latin typeface="+mn-lt"/>
                  <a:cs typeface="+mn-cs"/>
                </a:rPr>
              </a:br>
              <a:r>
                <a:rPr lang="el-GR" sz="1400" dirty="0">
                  <a:latin typeface="+mn-lt"/>
                  <a:cs typeface="+mn-cs"/>
                </a:rPr>
                <a:t>λ </a:t>
              </a:r>
              <a:r>
                <a:rPr lang="en-US" sz="1400" dirty="0">
                  <a:latin typeface="+mn-lt"/>
                  <a:cs typeface="+mn-cs"/>
                </a:rPr>
                <a:t>= step size  ;  </a:t>
              </a:r>
              <a:r>
                <a:rPr lang="en-US" sz="1400" dirty="0">
                  <a:latin typeface="+mn-lt"/>
                  <a:cs typeface="+mn-cs"/>
                  <a:sym typeface="Symbol"/>
                </a:rPr>
                <a:t> = </a:t>
              </a:r>
              <a:r>
                <a:rPr lang="en-US" sz="1400" dirty="0">
                  <a:latin typeface="+mn-lt"/>
                  <a:cs typeface="+mn-cs"/>
                </a:rPr>
                <a:t>convergence threshold</a:t>
              </a:r>
            </a:p>
            <a:p>
              <a:pPr marL="342900" indent="-342900" eaLnBrk="1" fontAlgn="auto" hangingPunct="1">
                <a:spcBef>
                  <a:spcPct val="2000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r>
                <a:rPr lang="en-US" sz="2800" dirty="0">
                  <a:latin typeface="+mn-lt"/>
                  <a:cs typeface="+mn-cs"/>
                </a:rPr>
                <a:t>x</a:t>
              </a:r>
              <a:r>
                <a:rPr lang="en-US" sz="2800" baseline="-25000" dirty="0">
                  <a:latin typeface="+mn-lt"/>
                  <a:cs typeface="+mn-cs"/>
                </a:rPr>
                <a:t>0</a:t>
              </a:r>
              <a:r>
                <a:rPr lang="en-US" sz="2800" dirty="0">
                  <a:latin typeface="+mn-lt"/>
                  <a:cs typeface="+mn-cs"/>
                </a:rPr>
                <a:t> = random starting point</a:t>
              </a:r>
            </a:p>
            <a:p>
              <a:pPr marL="342900" indent="-342900" eaLnBrk="1" fontAlgn="auto" hangingPunct="1">
                <a:spcBef>
                  <a:spcPct val="2000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r>
                <a:rPr lang="el-GR" sz="2800" i="1" dirty="0">
                  <a:latin typeface="+mn-lt"/>
                  <a:cs typeface="+mn-cs"/>
                </a:rPr>
                <a:t>Λ</a:t>
              </a:r>
              <a:r>
                <a:rPr lang="en-US" sz="2800" i="1" baseline="-25000" dirty="0">
                  <a:latin typeface="+mn-lt"/>
                  <a:cs typeface="+mn-cs"/>
                </a:rPr>
                <a:t>0</a:t>
              </a:r>
              <a:r>
                <a:rPr lang="en-US" sz="2800" i="1" dirty="0">
                  <a:latin typeface="+mn-lt"/>
                  <a:cs typeface="+mn-cs"/>
                </a:rPr>
                <a:t> = </a:t>
              </a:r>
              <a:r>
                <a:rPr lang="en-US" sz="2800" dirty="0">
                  <a:latin typeface="+mn-lt"/>
                  <a:cs typeface="+mn-cs"/>
                  <a:sym typeface="Wingdings 3"/>
                </a:rPr>
                <a:t>(x</a:t>
              </a:r>
              <a:r>
                <a:rPr lang="en-US" sz="2800" baseline="-25000" dirty="0">
                  <a:latin typeface="+mn-lt"/>
                  <a:cs typeface="+mn-cs"/>
                  <a:sym typeface="Wingdings 3"/>
                </a:rPr>
                <a:t>0</a:t>
              </a:r>
              <a:r>
                <a:rPr lang="en-US" sz="2800" dirty="0">
                  <a:latin typeface="+mn-lt"/>
                  <a:cs typeface="+mn-cs"/>
                  <a:sym typeface="Wingdings 3"/>
                </a:rPr>
                <a:t>)</a:t>
              </a:r>
              <a:endParaRPr lang="en-US" sz="2800" dirty="0">
                <a:latin typeface="+mn-lt"/>
                <a:cs typeface="+mn-cs"/>
              </a:endParaRPr>
            </a:p>
            <a:p>
              <a:pPr marL="342900" indent="-342900" eaLnBrk="1" fontAlgn="auto" hangingPunct="1">
                <a:spcBef>
                  <a:spcPct val="2000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r>
                <a:rPr lang="en-US" sz="2800" dirty="0">
                  <a:latin typeface="+mn-lt"/>
                  <a:cs typeface="+mn-cs"/>
                  <a:sym typeface="Wingdings 3"/>
                </a:rPr>
                <a:t>While</a:t>
              </a:r>
              <a:r>
                <a:rPr lang="en-US" sz="2800" dirty="0">
                  <a:latin typeface="+mn-lt"/>
                  <a:cs typeface="+mn-cs"/>
                  <a:sym typeface="Symbol"/>
                </a:rPr>
                <a:t> </a:t>
              </a:r>
              <a:r>
                <a:rPr lang="el-GR" sz="2800" i="1" dirty="0">
                  <a:latin typeface="+mn-lt"/>
                  <a:cs typeface="+mn-cs"/>
                </a:rPr>
                <a:t>Λ</a:t>
              </a:r>
              <a:r>
                <a:rPr lang="en-US" sz="2800" i="1" baseline="-25000" dirty="0" err="1">
                  <a:latin typeface="+mn-lt"/>
                  <a:cs typeface="+mn-cs"/>
                </a:rPr>
                <a:t>i</a:t>
              </a:r>
              <a:r>
                <a:rPr lang="el-GR" sz="2800" i="1" dirty="0">
                  <a:latin typeface="+mn-lt"/>
                  <a:cs typeface="+mn-cs"/>
                </a:rPr>
                <a:t> </a:t>
              </a:r>
              <a:r>
                <a:rPr lang="en-US" sz="2800" dirty="0">
                  <a:latin typeface="+mn-lt"/>
                  <a:cs typeface="+mn-cs"/>
                  <a:sym typeface="Symbol"/>
                </a:rPr>
                <a:t> </a:t>
              </a:r>
              <a:r>
                <a:rPr lang="en-US" sz="2800" dirty="0">
                  <a:latin typeface="+mn-lt"/>
                  <a:cs typeface="+mn-cs"/>
                  <a:sym typeface="Wingdings 3"/>
                </a:rPr>
                <a:t> &gt; </a:t>
              </a:r>
              <a:r>
                <a:rPr lang="en-US" sz="2800" dirty="0">
                  <a:latin typeface="+mn-lt"/>
                  <a:cs typeface="+mn-cs"/>
                  <a:sym typeface="Symbol"/>
                </a:rPr>
                <a:t></a:t>
              </a:r>
              <a:endParaRPr lang="en-US" sz="2800" dirty="0">
                <a:latin typeface="+mn-lt"/>
                <a:cs typeface="+mn-cs"/>
              </a:endParaRPr>
            </a:p>
            <a:p>
              <a:pPr marL="742950" lvl="1" indent="-285750" eaLnBrk="1" fontAlgn="auto" hangingPunct="1">
                <a:spcBef>
                  <a:spcPct val="20000"/>
                </a:spcBef>
                <a:spcAft>
                  <a:spcPts val="0"/>
                </a:spcAft>
                <a:buFont typeface="Arial" pitchFamily="34" charset="0"/>
                <a:buChar char="–"/>
                <a:defRPr/>
              </a:pPr>
              <a:r>
                <a:rPr lang="el-GR" sz="2400" i="1" dirty="0">
                  <a:latin typeface="+mn-lt"/>
                  <a:cs typeface="+mn-cs"/>
                </a:rPr>
                <a:t>Λ</a:t>
              </a:r>
              <a:r>
                <a:rPr lang="en-US" sz="2400" i="1" baseline="-25000" dirty="0">
                  <a:latin typeface="+mn-lt"/>
                  <a:cs typeface="+mn-cs"/>
                </a:rPr>
                <a:t>i+1</a:t>
              </a:r>
              <a:r>
                <a:rPr lang="en-US" sz="2400" i="1" dirty="0">
                  <a:latin typeface="+mn-lt"/>
                  <a:cs typeface="+mn-cs"/>
                </a:rPr>
                <a:t> = </a:t>
              </a:r>
              <a:r>
                <a:rPr lang="en-US" sz="2400" dirty="0">
                  <a:latin typeface="+mn-lt"/>
                  <a:cs typeface="+mn-cs"/>
                  <a:sym typeface="Wingdings 3"/>
                </a:rPr>
                <a:t>(x</a:t>
              </a:r>
              <a:r>
                <a:rPr lang="en-US" sz="2400" baseline="-25000" dirty="0">
                  <a:latin typeface="+mn-lt"/>
                  <a:cs typeface="+mn-cs"/>
                  <a:sym typeface="Wingdings 3"/>
                </a:rPr>
                <a:t>i</a:t>
              </a:r>
              <a:r>
                <a:rPr lang="en-US" sz="2400" dirty="0">
                  <a:latin typeface="+mn-lt"/>
                  <a:cs typeface="+mn-cs"/>
                  <a:sym typeface="Wingdings 3"/>
                </a:rPr>
                <a:t>)  + </a:t>
              </a:r>
              <a:r>
                <a:rPr lang="el-GR" sz="2000" dirty="0">
                  <a:latin typeface="+mn-lt"/>
                  <a:cs typeface="+mn-cs"/>
                  <a:sym typeface="Wingdings 3"/>
                </a:rPr>
                <a:t>β</a:t>
              </a:r>
              <a:r>
                <a:rPr lang="en-US" sz="2000" baseline="-25000" dirty="0" err="1">
                  <a:latin typeface="+mn-lt"/>
                  <a:cs typeface="+mn-cs"/>
                  <a:sym typeface="Wingdings 3"/>
                </a:rPr>
                <a:t>i</a:t>
              </a:r>
              <a:r>
                <a:rPr lang="el-GR" sz="2400" dirty="0">
                  <a:latin typeface="+mn-lt"/>
                  <a:cs typeface="+mn-cs"/>
                  <a:sym typeface="Wingdings 3"/>
                </a:rPr>
                <a:t>∙</a:t>
              </a:r>
              <a:r>
                <a:rPr lang="el-GR" sz="2400" i="1" dirty="0">
                  <a:latin typeface="+mn-lt"/>
                  <a:cs typeface="+mn-cs"/>
                </a:rPr>
                <a:t>Λ</a:t>
              </a:r>
              <a:r>
                <a:rPr lang="en-US" sz="2400" i="1" baseline="-25000" dirty="0" err="1">
                  <a:latin typeface="+mn-lt"/>
                  <a:cs typeface="+mn-cs"/>
                </a:rPr>
                <a:t>i</a:t>
              </a:r>
              <a:endParaRPr lang="en-US" sz="2400" i="1" baseline="-25000" dirty="0">
                <a:latin typeface="+mn-lt"/>
                <a:cs typeface="+mn-cs"/>
              </a:endParaRPr>
            </a:p>
            <a:p>
              <a:pPr marL="1200150" lvl="2" indent="-285750" eaLnBrk="1" fontAlgn="auto" hangingPunct="1">
                <a:spcBef>
                  <a:spcPct val="20000"/>
                </a:spcBef>
                <a:spcAft>
                  <a:spcPts val="0"/>
                </a:spcAft>
                <a:buFont typeface="Arial" pitchFamily="34" charset="0"/>
                <a:buChar char="–"/>
                <a:defRPr/>
              </a:pPr>
              <a:r>
                <a:rPr lang="en-US" sz="1700" i="1" dirty="0">
                  <a:latin typeface="+mn-lt"/>
                  <a:cs typeface="+mn-cs"/>
                </a:rPr>
                <a:t>choice of </a:t>
              </a:r>
              <a:r>
                <a:rPr lang="el-GR" sz="1700" dirty="0">
                  <a:latin typeface="+mn-lt"/>
                  <a:cs typeface="+mn-cs"/>
                  <a:sym typeface="Wingdings 3"/>
                </a:rPr>
                <a:t>β</a:t>
              </a:r>
              <a:r>
                <a:rPr lang="en-US" sz="1700" baseline="-25000" dirty="0" err="1">
                  <a:latin typeface="+mn-lt"/>
                  <a:cs typeface="+mn-cs"/>
                  <a:sym typeface="Wingdings 3"/>
                </a:rPr>
                <a:t>i</a:t>
              </a:r>
              <a:r>
                <a:rPr lang="en-US" sz="1700" baseline="-25000" dirty="0">
                  <a:latin typeface="+mn-lt"/>
                  <a:cs typeface="+mn-cs"/>
                  <a:sym typeface="Wingdings 3"/>
                </a:rPr>
                <a:t> </a:t>
              </a:r>
              <a:r>
                <a:rPr lang="en-US" sz="1700" dirty="0">
                  <a:latin typeface="+mn-lt"/>
                  <a:cs typeface="+mn-cs"/>
                  <a:sym typeface="Wingdings 3"/>
                </a:rPr>
                <a:t>is important</a:t>
              </a:r>
              <a:br>
                <a:rPr lang="en-US" sz="1700" dirty="0">
                  <a:latin typeface="+mn-lt"/>
                  <a:cs typeface="+mn-cs"/>
                  <a:sym typeface="Wingdings 3"/>
                </a:rPr>
              </a:br>
              <a:r>
                <a:rPr lang="en-US" sz="1700" dirty="0">
                  <a:latin typeface="+mn-lt"/>
                  <a:cs typeface="+mn-cs"/>
                  <a:sym typeface="Wingdings 3"/>
                </a:rPr>
                <a:t>(Fletcher-Reeves, </a:t>
              </a:r>
              <a:r>
                <a:rPr lang="en-US" sz="1700" dirty="0" err="1">
                  <a:latin typeface="+mn-lt"/>
                  <a:cs typeface="+mn-cs"/>
                  <a:sym typeface="Wingdings 3"/>
                </a:rPr>
                <a:t>Polak-Ribiere</a:t>
              </a:r>
              <a:r>
                <a:rPr lang="en-US" sz="1700" dirty="0">
                  <a:latin typeface="+mn-lt"/>
                  <a:cs typeface="+mn-cs"/>
                  <a:sym typeface="Wingdings 3"/>
                </a:rPr>
                <a:t>, </a:t>
              </a:r>
              <a:r>
                <a:rPr lang="en-US" sz="1700" dirty="0" err="1">
                  <a:latin typeface="+mn-lt"/>
                  <a:cs typeface="+mn-cs"/>
                  <a:sym typeface="Wingdings 3"/>
                </a:rPr>
                <a:t>Hestenes-Stiefel</a:t>
              </a:r>
              <a:r>
                <a:rPr lang="en-US" sz="1700" dirty="0">
                  <a:latin typeface="+mn-lt"/>
                  <a:cs typeface="+mn-cs"/>
                  <a:sym typeface="Wingdings 3"/>
                </a:rPr>
                <a:t>, Dai-Yuan, etc.)</a:t>
              </a:r>
              <a:endParaRPr lang="en-US" sz="1700" i="1" dirty="0">
                <a:latin typeface="+mn-lt"/>
                <a:cs typeface="+mn-cs"/>
              </a:endParaRPr>
            </a:p>
            <a:p>
              <a:pPr marL="742950" lvl="1" indent="-285750" eaLnBrk="1" fontAlgn="auto" hangingPunct="1">
                <a:spcBef>
                  <a:spcPct val="20000"/>
                </a:spcBef>
                <a:spcAft>
                  <a:spcPts val="0"/>
                </a:spcAft>
                <a:buFont typeface="Arial" pitchFamily="34" charset="0"/>
                <a:buChar char="–"/>
                <a:defRPr/>
              </a:pPr>
              <a:r>
                <a:rPr lang="en-US" sz="2400" dirty="0">
                  <a:latin typeface="+mn-lt"/>
                  <a:cs typeface="+mn-cs"/>
                </a:rPr>
                <a:t>X</a:t>
              </a:r>
              <a:r>
                <a:rPr lang="en-US" sz="2400" baseline="-25000" dirty="0">
                  <a:latin typeface="+mn-lt"/>
                  <a:cs typeface="+mn-cs"/>
                </a:rPr>
                <a:t>i+1</a:t>
              </a:r>
              <a:r>
                <a:rPr lang="en-US" sz="2400" dirty="0">
                  <a:latin typeface="+mn-lt"/>
                  <a:cs typeface="+mn-cs"/>
                </a:rPr>
                <a:t> = x</a:t>
              </a:r>
              <a:r>
                <a:rPr lang="en-US" sz="2400" baseline="-25000" dirty="0">
                  <a:latin typeface="+mn-lt"/>
                  <a:cs typeface="+mn-cs"/>
                </a:rPr>
                <a:t>i</a:t>
              </a:r>
              <a:r>
                <a:rPr lang="en-US" sz="2400" dirty="0">
                  <a:latin typeface="+mn-lt"/>
                  <a:cs typeface="+mn-cs"/>
                </a:rPr>
                <a:t> + </a:t>
              </a:r>
              <a:r>
                <a:rPr lang="el-GR" sz="2400" dirty="0">
                  <a:latin typeface="+mn-lt"/>
                  <a:cs typeface="+mn-cs"/>
                </a:rPr>
                <a:t>λ</a:t>
              </a:r>
              <a:r>
                <a:rPr lang="el-GR" sz="2400" dirty="0">
                  <a:latin typeface="+mn-lt"/>
                  <a:cs typeface="+mn-cs"/>
                  <a:sym typeface="Wingdings 3"/>
                </a:rPr>
                <a:t> ∙</a:t>
              </a:r>
              <a:r>
                <a:rPr lang="el-GR" sz="2400" i="1" dirty="0">
                  <a:latin typeface="+mn-lt"/>
                  <a:cs typeface="+mn-cs"/>
                </a:rPr>
                <a:t> Λ</a:t>
              </a:r>
              <a:r>
                <a:rPr lang="en-US" sz="2400" i="1" baseline="-25000" dirty="0" err="1">
                  <a:latin typeface="+mn-lt"/>
                  <a:cs typeface="+mn-cs"/>
                </a:rPr>
                <a:t>i</a:t>
              </a:r>
              <a:r>
                <a:rPr lang="en-US" sz="2400" i="1" dirty="0">
                  <a:latin typeface="+mn-lt"/>
                  <a:cs typeface="+mn-cs"/>
                </a:rPr>
                <a:t> </a:t>
              </a:r>
              <a:endParaRPr lang="en-US" sz="2400" dirty="0">
                <a:latin typeface="+mn-lt"/>
                <a:cs typeface="+mn-cs"/>
              </a:endParaRPr>
            </a:p>
            <a:p>
              <a:pPr marL="1143000" lvl="2" indent="-228600" eaLnBrk="1" fontAlgn="auto" hangingPunct="1">
                <a:spcBef>
                  <a:spcPct val="2000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r>
                <a:rPr lang="en-US" sz="1600" i="1" dirty="0">
                  <a:latin typeface="+mn-lt"/>
                  <a:cs typeface="+mn-cs"/>
                </a:rPr>
                <a:t>Line search: </a:t>
              </a:r>
              <a:r>
                <a:rPr lang="en-US" sz="1600" dirty="0">
                  <a:latin typeface="+mn-lt"/>
                  <a:cs typeface="+mn-cs"/>
                </a:rPr>
                <a:t>adjust step size </a:t>
              </a:r>
              <a:r>
                <a:rPr lang="el-GR" sz="1600" dirty="0">
                  <a:latin typeface="+mn-lt"/>
                  <a:cs typeface="+mn-cs"/>
                </a:rPr>
                <a:t>λ</a:t>
              </a:r>
              <a:r>
                <a:rPr lang="en-US" sz="1600" dirty="0">
                  <a:latin typeface="+mn-lt"/>
                  <a:cs typeface="+mn-cs"/>
                </a:rPr>
                <a:t> to </a:t>
              </a:r>
              <a:r>
                <a:rPr lang="en-US" sz="1600" u="sng" dirty="0">
                  <a:latin typeface="+mn-lt"/>
                  <a:cs typeface="+mn-cs"/>
                </a:rPr>
                <a:t>minimize</a:t>
              </a:r>
              <a:r>
                <a:rPr lang="en-US" sz="1600" dirty="0">
                  <a:latin typeface="+mn-lt"/>
                  <a:cs typeface="+mn-cs"/>
                </a:rPr>
                <a:t> E(X</a:t>
              </a:r>
              <a:r>
                <a:rPr lang="en-US" sz="1600" baseline="-25000" dirty="0">
                  <a:latin typeface="+mn-lt"/>
                  <a:cs typeface="+mn-cs"/>
                </a:rPr>
                <a:t>i+1</a:t>
              </a:r>
              <a:r>
                <a:rPr lang="en-US" sz="1600" dirty="0">
                  <a:latin typeface="+mn-lt"/>
                  <a:cs typeface="+mn-cs"/>
                </a:rPr>
                <a:t>)</a:t>
              </a:r>
            </a:p>
            <a:p>
              <a:pPr marL="1143000" lvl="2" indent="-228600" eaLnBrk="1" fontAlgn="auto" hangingPunct="1">
                <a:spcBef>
                  <a:spcPct val="2000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endParaRPr lang="en-US" sz="2400" dirty="0">
                <a:latin typeface="+mn-lt"/>
                <a:cs typeface="+mn-cs"/>
              </a:endParaRPr>
            </a:p>
            <a:p>
              <a:pPr marL="342900" indent="-342900" eaLnBrk="1" fontAlgn="auto" hangingPunct="1">
                <a:spcBef>
                  <a:spcPct val="2000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endParaRPr lang="en-US" sz="3200" dirty="0">
                <a:latin typeface="+mn-lt"/>
                <a:cs typeface="+mn-cs"/>
              </a:endParaRPr>
            </a:p>
            <a:p>
              <a:pPr marL="342900" indent="-342900" eaLnBrk="1" fontAlgn="auto" hangingPunct="1">
                <a:spcBef>
                  <a:spcPct val="2000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endParaRPr lang="he-IL" sz="3200" dirty="0">
                <a:latin typeface="+mn-lt"/>
                <a:cs typeface="+mn-cs"/>
              </a:endParaRPr>
            </a:p>
          </p:txBody>
        </p:sp>
      </p:grpSp>
      <p:pic>
        <p:nvPicPr>
          <p:cNvPr id="47108" name="Picture 5">
            <a:extLst>
              <a:ext uri="{FF2B5EF4-FFF2-40B4-BE49-F238E27FC236}">
                <a16:creationId xmlns:a16="http://schemas.microsoft.com/office/drawing/2014/main" id="{2649831A-C487-BF47-A859-9ACE53F21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428875"/>
            <a:ext cx="1924050" cy="28575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1CB565C-8475-4C44-898F-5D0F2C3EFCA0}"/>
              </a:ext>
            </a:extLst>
          </p:cNvPr>
          <p:cNvCxnSpPr/>
          <p:nvPr/>
        </p:nvCxnSpPr>
        <p:spPr>
          <a:xfrm rot="10800000">
            <a:off x="7000875" y="4143375"/>
            <a:ext cx="928688" cy="119063"/>
          </a:xfrm>
          <a:prstGeom prst="straightConnector1">
            <a:avLst/>
          </a:prstGeom>
          <a:ln w="19050">
            <a:solidFill>
              <a:srgbClr val="00B05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8BB9EE4-043A-0F4E-AADE-7DE091747788}"/>
              </a:ext>
            </a:extLst>
          </p:cNvPr>
          <p:cNvCxnSpPr/>
          <p:nvPr/>
        </p:nvCxnSpPr>
        <p:spPr>
          <a:xfrm rot="10800000" flipV="1">
            <a:off x="6929438" y="3286125"/>
            <a:ext cx="928687" cy="430213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111" name="TextBox 17">
            <a:extLst>
              <a:ext uri="{FF2B5EF4-FFF2-40B4-BE49-F238E27FC236}">
                <a16:creationId xmlns:a16="http://schemas.microsoft.com/office/drawing/2014/main" id="{B34C8A3E-07C0-204A-BFBF-8C2220634D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9563" y="4048125"/>
            <a:ext cx="8572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0"/>
              </a:spcBef>
              <a:buFontTx/>
              <a:buNone/>
            </a:pPr>
            <a:r>
              <a:rPr lang="en-US" altLang="en-IL" sz="1400" b="1">
                <a:solidFill>
                  <a:srgbClr val="00B050"/>
                </a:solidFill>
              </a:rPr>
              <a:t>gradient descent</a:t>
            </a:r>
            <a:endParaRPr lang="he-IL" altLang="en-IL" sz="1400" b="1">
              <a:solidFill>
                <a:srgbClr val="00B050"/>
              </a:solidFill>
            </a:endParaRPr>
          </a:p>
        </p:txBody>
      </p:sp>
      <p:sp>
        <p:nvSpPr>
          <p:cNvPr id="47112" name="TextBox 18">
            <a:extLst>
              <a:ext uri="{FF2B5EF4-FFF2-40B4-BE49-F238E27FC236}">
                <a16:creationId xmlns:a16="http://schemas.microsoft.com/office/drawing/2014/main" id="{0FC7AC52-47ED-034F-B226-323A4B4E80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125" y="2714625"/>
            <a:ext cx="11430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0"/>
              </a:spcBef>
              <a:buFontTx/>
              <a:buNone/>
            </a:pPr>
            <a:r>
              <a:rPr lang="en-US" altLang="en-IL" sz="1400" b="1">
                <a:solidFill>
                  <a:srgbClr val="FF0000"/>
                </a:solidFill>
              </a:rPr>
              <a:t>Conjugated gradient descent</a:t>
            </a:r>
            <a:endParaRPr lang="he-IL" altLang="en-IL" sz="1400" b="1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1BF9B5-E954-7D49-9F95-1BCC8F9888DE}"/>
              </a:ext>
            </a:extLst>
          </p:cNvPr>
          <p:cNvSpPr txBox="1"/>
          <p:nvPr/>
        </p:nvSpPr>
        <p:spPr>
          <a:xfrm>
            <a:off x="428625" y="5857875"/>
            <a:ext cx="8572500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>
            <a:spAutoFit/>
          </a:bodyPr>
          <a:lstStyle/>
          <a:p>
            <a:pPr marL="250825" lvl="1" indent="-250825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400" dirty="0"/>
              <a:t>Works best when the surface is approximately </a:t>
            </a:r>
            <a:r>
              <a:rPr lang="en-US" sz="1400" u="sng" dirty="0"/>
              <a:t>quadratic</a:t>
            </a:r>
            <a:r>
              <a:rPr lang="en-US" sz="1400" dirty="0"/>
              <a:t> near the minimum (convergence in N iterations), otherwise need to reset the search every N steps (N = dimension of space)</a:t>
            </a:r>
            <a:endParaRPr lang="he-IL" sz="1600" i="1" dirty="0"/>
          </a:p>
        </p:txBody>
      </p:sp>
    </p:spTree>
    <p:extLst>
      <p:ext uri="{BB962C8B-B14F-4D97-AF65-F5344CB8AC3E}">
        <p14:creationId xmlns:p14="http://schemas.microsoft.com/office/powerpoint/2010/main" val="419068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allAtOnce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FE4F8D0C-C2A7-8C4C-A850-68309B3BDEDA}"/>
              </a:ext>
            </a:extLst>
          </p:cNvPr>
          <p:cNvSpPr/>
          <p:nvPr/>
        </p:nvSpPr>
        <p:spPr>
          <a:xfrm>
            <a:off x="5214938" y="2928938"/>
            <a:ext cx="3571875" cy="107791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lvl="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If we run till infinity, with good perturbations, we will visit every conformation according to the Boltzmann distribution</a:t>
            </a:r>
            <a:endParaRPr lang="en-US" sz="1400" dirty="0">
              <a:sym typeface="Wingdings" pitchFamily="2" charset="2"/>
            </a:endParaRPr>
          </a:p>
        </p:txBody>
      </p:sp>
      <p:sp>
        <p:nvSpPr>
          <p:cNvPr id="120834" name="Title 1">
            <a:extLst>
              <a:ext uri="{FF2B5EF4-FFF2-40B4-BE49-F238E27FC236}">
                <a16:creationId xmlns:a16="http://schemas.microsoft.com/office/drawing/2014/main" id="{24D9FD33-F88C-C04F-A178-11836B046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14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IL" b="0" dirty="0">
                <a:solidFill>
                  <a:srgbClr val="002060"/>
                </a:solidFill>
                <a:cs typeface="Times New Roman" panose="02020603050405020304" pitchFamily="18" charset="0"/>
              </a:rPr>
              <a:t>MCMC </a:t>
            </a:r>
            <a:r>
              <a:rPr lang="en-US" altLang="en-IL" sz="3200" b="0" dirty="0">
                <a:solidFill>
                  <a:srgbClr val="002060"/>
                </a:solidFill>
                <a:cs typeface="Times New Roman" panose="02020603050405020304" pitchFamily="18" charset="0"/>
              </a:rPr>
              <a:t>Algorithm</a:t>
            </a:r>
            <a:r>
              <a:rPr lang="en-US" altLang="en-IL" b="0" dirty="0">
                <a:solidFill>
                  <a:srgbClr val="002060"/>
                </a:solidFill>
                <a:cs typeface="Times New Roman" panose="02020603050405020304" pitchFamily="18" charset="0"/>
              </a:rPr>
              <a:t> for</a:t>
            </a:r>
            <a:r>
              <a:rPr lang="en-US" altLang="en-IL" sz="3200" b="0" dirty="0">
                <a:solidFill>
                  <a:srgbClr val="002060"/>
                </a:solidFill>
                <a:cs typeface="Times New Roman" panose="02020603050405020304" pitchFamily="18" charset="0"/>
              </a:rPr>
              <a:t> sampling </a:t>
            </a:r>
            <a:r>
              <a:rPr lang="en-US" altLang="en-IL" b="0" dirty="0">
                <a:solidFill>
                  <a:srgbClr val="002060"/>
                </a:solidFill>
                <a:cs typeface="Times New Roman" panose="02020603050405020304" pitchFamily="18" charset="0"/>
              </a:rPr>
              <a:t>p</a:t>
            </a:r>
            <a:r>
              <a:rPr lang="en-US" altLang="en-IL" sz="3200" b="0" dirty="0">
                <a:solidFill>
                  <a:srgbClr val="002060"/>
                </a:solidFill>
                <a:cs typeface="Times New Roman" panose="02020603050405020304" pitchFamily="18" charset="0"/>
              </a:rPr>
              <a:t>rotein conformations based on Metropolis-Hastings</a:t>
            </a:r>
            <a:endParaRPr lang="he-IL" altLang="en-IL" sz="3200" b="0" dirty="0">
              <a:solidFill>
                <a:srgbClr val="002060"/>
              </a:solidFill>
            </a:endParaRPr>
          </a:p>
        </p:txBody>
      </p:sp>
      <p:pic>
        <p:nvPicPr>
          <p:cNvPr id="120835" name="Picture 2">
            <a:extLst>
              <a:ext uri="{FF2B5EF4-FFF2-40B4-BE49-F238E27FC236}">
                <a16:creationId xmlns:a16="http://schemas.microsoft.com/office/drawing/2014/main" id="{AA47D77D-20A0-7041-96EA-337BDCF4F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2719388"/>
            <a:ext cx="820737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6" name="Picture 2">
            <a:extLst>
              <a:ext uri="{FF2B5EF4-FFF2-40B4-BE49-F238E27FC236}">
                <a16:creationId xmlns:a16="http://schemas.microsoft.com/office/drawing/2014/main" id="{26FD2C99-0B59-CC40-A466-F4E1BD4A4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714202">
            <a:off x="1285875" y="5076826"/>
            <a:ext cx="820737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7" name="Picture 2">
            <a:extLst>
              <a:ext uri="{FF2B5EF4-FFF2-40B4-BE49-F238E27FC236}">
                <a16:creationId xmlns:a16="http://schemas.microsoft.com/office/drawing/2014/main" id="{7D8F2DA0-0301-2A44-A45D-8F501E20E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08935">
            <a:off x="4233863" y="2922587"/>
            <a:ext cx="820738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8" name="Picture 2">
            <a:extLst>
              <a:ext uri="{FF2B5EF4-FFF2-40B4-BE49-F238E27FC236}">
                <a16:creationId xmlns:a16="http://schemas.microsoft.com/office/drawing/2014/main" id="{D3CDE8D8-296D-FF4C-800C-6B31225DB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78458">
            <a:off x="3720306" y="4571207"/>
            <a:ext cx="822325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F155FCD-39B2-9F40-8DB6-A4F2C9E9AEF0}"/>
              </a:ext>
            </a:extLst>
          </p:cNvPr>
          <p:cNvCxnSpPr>
            <a:endCxn id="5" idx="3"/>
          </p:cNvCxnSpPr>
          <p:nvPr/>
        </p:nvCxnSpPr>
        <p:spPr>
          <a:xfrm rot="10800000">
            <a:off x="1606550" y="3016250"/>
            <a:ext cx="2536825" cy="603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6CFCB7-DF60-E444-8409-2F04C293E6D8}"/>
              </a:ext>
            </a:extLst>
          </p:cNvPr>
          <p:cNvCxnSpPr>
            <a:endCxn id="8" idx="2"/>
          </p:cNvCxnSpPr>
          <p:nvPr/>
        </p:nvCxnSpPr>
        <p:spPr>
          <a:xfrm>
            <a:off x="1536700" y="3278188"/>
            <a:ext cx="2359025" cy="14081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7FE66E-97D2-314E-BA03-770788BD56BB}"/>
              </a:ext>
            </a:extLst>
          </p:cNvPr>
          <p:cNvCxnSpPr>
            <a:stCxn id="8" idx="1"/>
          </p:cNvCxnSpPr>
          <p:nvPr/>
        </p:nvCxnSpPr>
        <p:spPr>
          <a:xfrm rot="5400000" flipH="1" flipV="1">
            <a:off x="4064794" y="3966369"/>
            <a:ext cx="896938" cy="2603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7A9C841-1A9B-A642-A9B5-BD2AAC53860E}"/>
              </a:ext>
            </a:extLst>
          </p:cNvPr>
          <p:cNvCxnSpPr>
            <a:endCxn id="5" idx="2"/>
          </p:cNvCxnSpPr>
          <p:nvPr/>
        </p:nvCxnSpPr>
        <p:spPr>
          <a:xfrm rot="16200000" flipV="1">
            <a:off x="447675" y="4064000"/>
            <a:ext cx="1801813" cy="3032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126D94-D085-1E47-A14D-2EADAAFCA2C9}"/>
              </a:ext>
            </a:extLst>
          </p:cNvPr>
          <p:cNvCxnSpPr>
            <a:endCxn id="8" idx="3"/>
          </p:cNvCxnSpPr>
          <p:nvPr/>
        </p:nvCxnSpPr>
        <p:spPr>
          <a:xfrm flipV="1">
            <a:off x="2071688" y="5192713"/>
            <a:ext cx="1806575" cy="1698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E07C036-5BE1-3D4F-890E-AF7A03E1CBBB}"/>
              </a:ext>
            </a:extLst>
          </p:cNvPr>
          <p:cNvCxnSpPr/>
          <p:nvPr/>
        </p:nvCxnSpPr>
        <p:spPr>
          <a:xfrm rot="10800000" flipV="1">
            <a:off x="2143125" y="5318125"/>
            <a:ext cx="1857375" cy="1873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5E8F243-EBEF-7A49-B61D-C956F34D0213}"/>
              </a:ext>
            </a:extLst>
          </p:cNvPr>
          <p:cNvCxnSpPr/>
          <p:nvPr/>
        </p:nvCxnSpPr>
        <p:spPr>
          <a:xfrm rot="16200000" flipH="1">
            <a:off x="178593" y="4183857"/>
            <a:ext cx="1928813" cy="2857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6B48021-598F-264F-9658-1BAEB53445E2}"/>
              </a:ext>
            </a:extLst>
          </p:cNvPr>
          <p:cNvCxnSpPr/>
          <p:nvPr/>
        </p:nvCxnSpPr>
        <p:spPr>
          <a:xfrm rot="10800000">
            <a:off x="1571625" y="3148013"/>
            <a:ext cx="2357438" cy="13573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4D6AD2D-ED5E-3F45-A78E-E9CFDDC0E114}"/>
              </a:ext>
            </a:extLst>
          </p:cNvPr>
          <p:cNvCxnSpPr/>
          <p:nvPr/>
        </p:nvCxnSpPr>
        <p:spPr>
          <a:xfrm rot="5400000">
            <a:off x="3929063" y="3933825"/>
            <a:ext cx="857250" cy="2857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82316AD-6600-3341-B31D-98EB3647A235}"/>
              </a:ext>
            </a:extLst>
          </p:cNvPr>
          <p:cNvCxnSpPr/>
          <p:nvPr/>
        </p:nvCxnSpPr>
        <p:spPr>
          <a:xfrm>
            <a:off x="1643063" y="2862263"/>
            <a:ext cx="2571750" cy="714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849" name="TextBox 33">
            <a:extLst>
              <a:ext uri="{FF2B5EF4-FFF2-40B4-BE49-F238E27FC236}">
                <a16:creationId xmlns:a16="http://schemas.microsoft.com/office/drawing/2014/main" id="{9A6CAF50-D7C4-CB42-B28E-797A37A34F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5786438"/>
            <a:ext cx="28575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IL" sz="800"/>
              <a:t>Protein image taken from Chemical Biology, 2006</a:t>
            </a:r>
            <a:endParaRPr lang="he-IL" altLang="en-IL" sz="8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08F5179-10CE-1B45-8950-1D25E1235D48}"/>
              </a:ext>
            </a:extLst>
          </p:cNvPr>
          <p:cNvSpPr/>
          <p:nvPr/>
        </p:nvSpPr>
        <p:spPr>
          <a:xfrm>
            <a:off x="785813" y="1228725"/>
            <a:ext cx="7715250" cy="1323439"/>
          </a:xfrm>
          <a:prstGeom prst="rect">
            <a:avLst/>
          </a:pr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lvl="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iterations:</a:t>
            </a:r>
          </a:p>
          <a:p>
            <a:pPr marL="342900" lvl="3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random transition that perturbs the structure, drawn from some arbitrary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proposal distribution* </a:t>
            </a:r>
            <a:r>
              <a:rPr lang="en-US" sz="160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Q(</a:t>
            </a:r>
            <a:r>
              <a:rPr lang="en-US" sz="1600" i="1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</a:t>
            </a:r>
            <a:r>
              <a:rPr lang="en-US" sz="1600" i="1" baseline="-2500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next</a:t>
            </a:r>
            <a:r>
              <a:rPr lang="en-US" sz="1600" i="1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|c</a:t>
            </a:r>
            <a:r>
              <a:rPr lang="en-US" sz="1600" i="1" baseline="-2500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current</a:t>
            </a:r>
            <a:r>
              <a:rPr lang="en-US" sz="160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)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3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an acceptance probability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the </a:t>
            </a:r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Metropolis criterion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3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Accept  new conformation with probability </a:t>
            </a:r>
            <a:r>
              <a:rPr lang="en-US" sz="1600" i="1" u="sng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(or reject with probability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1-p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)</a:t>
            </a:r>
            <a:endParaRPr lang="en-US" sz="1600" u="sng" dirty="0"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</p:txBody>
      </p:sp>
      <p:sp>
        <p:nvSpPr>
          <p:cNvPr id="27" name="Smiley Face 26">
            <a:extLst>
              <a:ext uri="{FF2B5EF4-FFF2-40B4-BE49-F238E27FC236}">
                <a16:creationId xmlns:a16="http://schemas.microsoft.com/office/drawing/2014/main" id="{A613FDA4-2E20-3746-9626-0148D0D99F7B}"/>
              </a:ext>
            </a:extLst>
          </p:cNvPr>
          <p:cNvSpPr/>
          <p:nvPr/>
        </p:nvSpPr>
        <p:spPr>
          <a:xfrm>
            <a:off x="6500813" y="4214813"/>
            <a:ext cx="1000125" cy="1143000"/>
          </a:xfrm>
          <a:prstGeom prst="smileyFac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e-IL"/>
          </a:p>
        </p:txBody>
      </p:sp>
      <p:sp>
        <p:nvSpPr>
          <p:cNvPr id="29" name="Smiley Face 28">
            <a:extLst>
              <a:ext uri="{FF2B5EF4-FFF2-40B4-BE49-F238E27FC236}">
                <a16:creationId xmlns:a16="http://schemas.microsoft.com/office/drawing/2014/main" id="{32B313C3-F187-5444-8DD2-8984FD78FF32}"/>
              </a:ext>
            </a:extLst>
          </p:cNvPr>
          <p:cNvSpPr/>
          <p:nvPr/>
        </p:nvSpPr>
        <p:spPr>
          <a:xfrm>
            <a:off x="6500813" y="4214813"/>
            <a:ext cx="1000125" cy="1143000"/>
          </a:xfrm>
          <a:prstGeom prst="smileyFace">
            <a:avLst>
              <a:gd name="adj" fmla="val -465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e-IL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0E4E820-D9B3-344C-9869-A66D6BAAB767}"/>
              </a:ext>
            </a:extLst>
          </p:cNvPr>
          <p:cNvSpPr/>
          <p:nvPr/>
        </p:nvSpPr>
        <p:spPr>
          <a:xfrm>
            <a:off x="6286500" y="2928938"/>
            <a:ext cx="714375" cy="3571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e-IL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CFD04FE-9FC8-EC44-BA73-1D732E93BA14}"/>
              </a:ext>
            </a:extLst>
          </p:cNvPr>
          <p:cNvSpPr/>
          <p:nvPr/>
        </p:nvSpPr>
        <p:spPr>
          <a:xfrm>
            <a:off x="5214938" y="5572125"/>
            <a:ext cx="3571875" cy="1143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lvl="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But we just want to find the energy minimum. If we do our perturbations in a smart manner, we can still cover relevant (realistic, low-energy) parts of the search space</a:t>
            </a:r>
            <a:endParaRPr lang="en-US" sz="1200" dirty="0">
              <a:sym typeface="Wingdings" pitchFamily="2" charset="2"/>
            </a:endParaRPr>
          </a:p>
        </p:txBody>
      </p:sp>
      <p:sp>
        <p:nvSpPr>
          <p:cNvPr id="43" name="Smiley Face 42">
            <a:extLst>
              <a:ext uri="{FF2B5EF4-FFF2-40B4-BE49-F238E27FC236}">
                <a16:creationId xmlns:a16="http://schemas.microsoft.com/office/drawing/2014/main" id="{B2EEA25F-874A-624F-81CC-41B01DF113F5}"/>
              </a:ext>
            </a:extLst>
          </p:cNvPr>
          <p:cNvSpPr/>
          <p:nvPr/>
        </p:nvSpPr>
        <p:spPr>
          <a:xfrm>
            <a:off x="6500813" y="4214813"/>
            <a:ext cx="1000125" cy="1143000"/>
          </a:xfrm>
          <a:prstGeom prst="smileyFac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e-I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073DFF2-F564-F24A-B587-950CAB399951}"/>
              </a:ext>
            </a:extLst>
          </p:cNvPr>
          <p:cNvSpPr/>
          <p:nvPr/>
        </p:nvSpPr>
        <p:spPr>
          <a:xfrm>
            <a:off x="221441" y="6090383"/>
            <a:ext cx="44366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The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proposal distribution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any arbitrary “nice” distribution, for which the probability to transition between any two states is strictly positive, after a finite number of iterations</a:t>
            </a:r>
            <a:endParaRPr lang="en-IL" sz="1200" dirty="0"/>
          </a:p>
        </p:txBody>
      </p:sp>
    </p:spTree>
    <p:extLst>
      <p:ext uri="{BB962C8B-B14F-4D97-AF65-F5344CB8AC3E}">
        <p14:creationId xmlns:p14="http://schemas.microsoft.com/office/powerpoint/2010/main" val="136419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4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27" grpId="0" animBg="1"/>
      <p:bldP spid="29" grpId="0" animBg="1"/>
      <p:bldP spid="31" grpId="0" animBg="1"/>
      <p:bldP spid="39" grpId="0" animBg="1"/>
      <p:bldP spid="4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Title 1">
            <a:extLst>
              <a:ext uri="{FF2B5EF4-FFF2-40B4-BE49-F238E27FC236}">
                <a16:creationId xmlns:a16="http://schemas.microsoft.com/office/drawing/2014/main" id="{8081AF08-E707-3446-97B3-A0F6F6F30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14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IL" sz="2800" b="0" dirty="0">
                <a:solidFill>
                  <a:srgbClr val="002060"/>
                </a:solidFill>
                <a:cs typeface="Times New Roman" panose="02020603050405020304" pitchFamily="18" charset="0"/>
              </a:rPr>
              <a:t>Trick 1: Simulated Annealing</a:t>
            </a:r>
            <a:endParaRPr lang="he-IL" altLang="en-IL" sz="2800" b="0" dirty="0">
              <a:solidFill>
                <a:srgbClr val="00206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0680E6C-4959-7B4C-9420-7A791B8F07FC}"/>
              </a:ext>
            </a:extLst>
          </p:cNvPr>
          <p:cNvSpPr/>
          <p:nvPr/>
        </p:nvSpPr>
        <p:spPr>
          <a:xfrm>
            <a:off x="785813" y="1082675"/>
            <a:ext cx="7715250" cy="317023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lvl="3" indent="-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/>
              <a:t>The Boltzmann distribution depends on the </a:t>
            </a:r>
            <a:r>
              <a:rPr lang="en-US" sz="2000" i="1" dirty="0"/>
              <a:t>in-silico</a:t>
            </a:r>
            <a:r>
              <a:rPr lang="en-US" sz="2000" dirty="0"/>
              <a:t> temperature </a:t>
            </a:r>
            <a:r>
              <a:rPr lang="en-US" sz="2000" b="1" dirty="0"/>
              <a:t>T</a:t>
            </a:r>
            <a:r>
              <a:rPr lang="en-US" sz="2000" dirty="0"/>
              <a:t>:</a:t>
            </a:r>
          </a:p>
          <a:p>
            <a:pPr marL="266700" lvl="3" indent="-266700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/>
              <a:t>At </a:t>
            </a:r>
            <a:r>
              <a:rPr lang="en-US" sz="2000" u="sng" dirty="0"/>
              <a:t>low</a:t>
            </a:r>
            <a:r>
              <a:rPr lang="en-US" sz="2000" dirty="0"/>
              <a:t> temperatures, we will get stuck in local minima (we will always get zero if the energy rises even slightly)</a:t>
            </a:r>
          </a:p>
          <a:p>
            <a:pPr marL="266700" lvl="3" indent="-266700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/>
              <a:t>At </a:t>
            </a:r>
            <a:r>
              <a:rPr lang="en-US" sz="2000" u="sng" dirty="0"/>
              <a:t>high</a:t>
            </a:r>
            <a:r>
              <a:rPr lang="en-US" sz="2000" dirty="0"/>
              <a:t> temperatures, we will always get 1 (jump between conformations like nuts).</a:t>
            </a:r>
          </a:p>
          <a:p>
            <a:pPr marL="0" lvl="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ym typeface="Wingdings" pitchFamily="2" charset="2"/>
            </a:endParaRPr>
          </a:p>
          <a:p>
            <a:pPr marL="0" lvl="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ym typeface="Wingdings" pitchFamily="2" charset="2"/>
            </a:endParaRPr>
          </a:p>
          <a:p>
            <a:pPr marL="0" lvl="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ym typeface="Wingdings" pitchFamily="2" charset="2"/>
            </a:endParaRPr>
          </a:p>
          <a:p>
            <a:pPr marL="0" lvl="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ym typeface="Wingdings" pitchFamily="2" charset="2"/>
            </a:endParaRPr>
          </a:p>
          <a:p>
            <a:pPr marL="0" lvl="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ym typeface="Wingdings" pitchFamily="2" charset="2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80216BC-0594-324B-8DC0-4FE89BE1C2D1}"/>
              </a:ext>
            </a:extLst>
          </p:cNvPr>
          <p:cNvSpPr/>
          <p:nvPr/>
        </p:nvSpPr>
        <p:spPr>
          <a:xfrm>
            <a:off x="785814" y="3786188"/>
            <a:ext cx="8072436" cy="12001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lvl="3"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ym typeface="Wingdings" pitchFamily="2" charset="2"/>
              </a:rPr>
              <a:t>In simulated annealing, we gradually decrease </a:t>
            </a:r>
            <a:br>
              <a:rPr lang="en-US" sz="2400" dirty="0">
                <a:sym typeface="Wingdings" pitchFamily="2" charset="2"/>
              </a:rPr>
            </a:br>
            <a:r>
              <a:rPr lang="en-US" sz="2400" dirty="0">
                <a:sym typeface="Wingdings" pitchFamily="2" charset="2"/>
              </a:rPr>
              <a:t>(“cool down”) the virtual</a:t>
            </a:r>
            <a:r>
              <a:rPr lang="en-US" sz="2400" i="1" dirty="0">
                <a:sym typeface="Wingdings" pitchFamily="2" charset="2"/>
              </a:rPr>
              <a:t> </a:t>
            </a:r>
            <a:r>
              <a:rPr lang="en-US" sz="2400" dirty="0">
                <a:sym typeface="Wingdings" pitchFamily="2" charset="2"/>
              </a:rPr>
              <a:t>temperature factor, until we converge to a minimum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063B545-45E2-1943-93B2-0B262E1721E5}"/>
                  </a:ext>
                </a:extLst>
              </p:cNvPr>
              <p:cNvSpPr txBox="1"/>
              <p:nvPr/>
            </p:nvSpPr>
            <p:spPr>
              <a:xfrm>
                <a:off x="2514600" y="2897750"/>
                <a:ext cx="3224793" cy="728469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40639" marR="40639" fontAlgn="auto" hangingPunct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1800" b="0" i="0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Cambria Math" panose="02040503050406030204" pitchFamily="18" charset="0"/>
                          <a:ea typeface="+mn-ea"/>
                          <a:cs typeface="+mn-cs"/>
                          <a:sym typeface="Arial"/>
                        </a:rPr>
                        <m:t>min</m:t>
                      </m:r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Cambria Math" panose="02040503050406030204" pitchFamily="18" charset="0"/>
                          <a:ea typeface="+mn-ea"/>
                          <a:cs typeface="+mn-cs"/>
                          <a:sym typeface="Arial"/>
                        </a:rPr>
                        <m:t>⁡(</m:t>
                      </m:r>
                      <m:sSup>
                        <m:sSupPr>
                          <m:ctrlP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>
                                <a:solidFill>
                                  <a:srgbClr val="000000"/>
                                </a:solidFill>
                              </a:uFill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𝑏𝑎𝑐𝑘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𝑤𝑎𝑟𝑑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𝑓𝑜𝑟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𝑤𝑎𝑟𝑑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>
                                <a:solidFill>
                                  <a:srgbClr val="00000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  <a:sym typeface="Arial"/>
                            </a:rPr>
                            <m:t>∙</m:t>
                          </m:r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>
                                <a:solidFill>
                                  <a:srgbClr val="000000"/>
                                </a:solidFill>
                              </a:uFill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𝑒</m:t>
                          </m:r>
                        </m:e>
                        <m:sup>
                          <m:r>
                            <a:rPr kumimoji="0" lang="en-US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>
                                <a:solidFill>
                                  <a:srgbClr val="000000"/>
                                </a:solidFill>
                              </a:uFill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−</m:t>
                          </m:r>
                          <m:f>
                            <m:fPr>
                              <m:ctrlP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>
                                    <a:solidFill>
                                      <a:srgbClr val="00000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  <a:sym typeface="Arial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>
                                    <a:solidFill>
                                      <a:srgbClr val="00000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  <a:sym typeface="Arial"/>
                                </a:rPr>
                                <m:t>∆</m:t>
                              </m:r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>
                                    <a:solidFill>
                                      <a:srgbClr val="00000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  <a:sym typeface="Arial"/>
                                </a:rPr>
                                <m:t>𝐸𝑛𝑒𝑟𝑔𝑦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>
                                        <a:solidFill>
                                          <a:srgbClr val="000000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>
                                        <a:solidFill>
                                          <a:srgbClr val="000000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  <a:sym typeface="Arial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>
                                        <a:solidFill>
                                          <a:srgbClr val="000000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  <a:sym typeface="Arial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kumimoji="0" lang="en-US" sz="1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>
                                    <a:solidFill>
                                      <a:srgbClr val="00000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  <a:sym typeface="Arial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  <m:r>
                        <a:rPr kumimoji="0" lang="en-US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Cambria Math" panose="02040503050406030204" pitchFamily="18" charset="0"/>
                          <a:ea typeface="+mn-ea"/>
                          <a:cs typeface="+mn-cs"/>
                          <a:sym typeface="Arial"/>
                        </a:rPr>
                        <m:t>,1)</m:t>
                      </m:r>
                    </m:oMath>
                  </m:oMathPara>
                </a14:m>
                <a:endParaRPr kumimoji="0" lang="en-IL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+mn-lt"/>
                  <a:ea typeface="+mn-ea"/>
                  <a:cs typeface="+mn-cs"/>
                  <a:sym typeface="Arial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063B545-45E2-1943-93B2-0B262E172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2897750"/>
                <a:ext cx="3224793" cy="728469"/>
              </a:xfrm>
              <a:prstGeom prst="rect">
                <a:avLst/>
              </a:prstGeom>
              <a:blipFill>
                <a:blip r:embed="rId2"/>
                <a:stretch>
                  <a:fillRect b="-34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253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Title 1">
            <a:extLst>
              <a:ext uri="{FF2B5EF4-FFF2-40B4-BE49-F238E27FC236}">
                <a16:creationId xmlns:a16="http://schemas.microsoft.com/office/drawing/2014/main" id="{0A336744-A1BB-7646-B7F1-D85D6F9E4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L" sz="2800" b="0" dirty="0">
                <a:solidFill>
                  <a:srgbClr val="002060"/>
                </a:solidFill>
                <a:cs typeface="Times New Roman" panose="02020603050405020304" pitchFamily="18" charset="0"/>
              </a:rPr>
              <a:t>Trick 2: Monte-Carlo with Energy Minimization (MCM)</a:t>
            </a:r>
            <a:br>
              <a:rPr lang="en-US" altLang="en-IL" sz="2800" b="0" dirty="0">
                <a:solidFill>
                  <a:srgbClr val="002060"/>
                </a:solidFill>
                <a:cs typeface="Times New Roman" panose="02020603050405020304" pitchFamily="18" charset="0"/>
              </a:rPr>
            </a:br>
            <a:r>
              <a:rPr lang="en-US" altLang="en-IL" sz="1800" b="0" dirty="0" err="1">
                <a:solidFill>
                  <a:srgbClr val="002060"/>
                </a:solidFill>
                <a:cs typeface="Times New Roman" panose="02020603050405020304" pitchFamily="18" charset="0"/>
              </a:rPr>
              <a:t>Scheraga</a:t>
            </a:r>
            <a:r>
              <a:rPr lang="en-US" altLang="en-IL" sz="1800" b="0" dirty="0">
                <a:solidFill>
                  <a:srgbClr val="002060"/>
                </a:solidFill>
                <a:cs typeface="Times New Roman" panose="02020603050405020304" pitchFamily="18" charset="0"/>
              </a:rPr>
              <a:t> et al., 1987</a:t>
            </a:r>
            <a:endParaRPr lang="he-IL" altLang="en-IL" sz="3200" b="0" dirty="0">
              <a:solidFill>
                <a:srgbClr val="002060"/>
              </a:solidFill>
            </a:endParaRPr>
          </a:p>
        </p:txBody>
      </p:sp>
      <p:sp>
        <p:nvSpPr>
          <p:cNvPr id="130050" name="Content Placeholder 2">
            <a:extLst>
              <a:ext uri="{FF2B5EF4-FFF2-40B4-BE49-F238E27FC236}">
                <a16:creationId xmlns:a16="http://schemas.microsoft.com/office/drawing/2014/main" id="{069DCD43-28E8-6345-9AF3-30F0D842F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L" sz="2400" dirty="0">
                <a:cs typeface="Arial" panose="020B0604020202020204" pitchFamily="34" charset="0"/>
              </a:rPr>
              <a:t>Gradient-based methods are suitable for identifying near-by local minima (gradient descent, etc.)</a:t>
            </a:r>
          </a:p>
          <a:p>
            <a:pPr eaLnBrk="1" hangingPunct="1"/>
            <a:r>
              <a:rPr lang="en-US" altLang="en-IL" sz="2400" dirty="0">
                <a:cs typeface="Arial" panose="020B0604020202020204" pitchFamily="34" charset="0"/>
              </a:rPr>
              <a:t>Monte-Carlo </a:t>
            </a:r>
            <a:r>
              <a:rPr lang="en-US" altLang="en-IL" dirty="0">
                <a:cs typeface="Arial" panose="020B0604020202020204" pitchFamily="34" charset="0"/>
              </a:rPr>
              <a:t>can be</a:t>
            </a:r>
            <a:r>
              <a:rPr lang="en-US" altLang="en-IL" sz="2400" dirty="0">
                <a:cs typeface="Arial" panose="020B0604020202020204" pitchFamily="34" charset="0"/>
              </a:rPr>
              <a:t> used for </a:t>
            </a:r>
            <a:r>
              <a:rPr lang="en-US" altLang="en-IL" sz="2400" b="1" i="1" dirty="0">
                <a:solidFill>
                  <a:srgbClr val="FF0000"/>
                </a:solidFill>
                <a:cs typeface="Arial" panose="020B0604020202020204" pitchFamily="34" charset="0"/>
              </a:rPr>
              <a:t>bigger transitions </a:t>
            </a:r>
            <a:r>
              <a:rPr lang="en-US" altLang="en-IL" sz="2400" dirty="0">
                <a:cs typeface="Arial" panose="020B0604020202020204" pitchFamily="34" charset="0"/>
              </a:rPr>
              <a:t>among </a:t>
            </a:r>
            <a:r>
              <a:rPr lang="en-US" altLang="en-IL" sz="2400" b="1" i="1" dirty="0">
                <a:cs typeface="Arial" panose="020B0604020202020204" pitchFamily="34" charset="0"/>
              </a:rPr>
              <a:t>local minima</a:t>
            </a:r>
            <a:endParaRPr lang="he-IL" altLang="en-IL" sz="2400" b="1" i="1" dirty="0"/>
          </a:p>
        </p:txBody>
      </p:sp>
      <p:grpSp>
        <p:nvGrpSpPr>
          <p:cNvPr id="130051" name="Group 42">
            <a:extLst>
              <a:ext uri="{FF2B5EF4-FFF2-40B4-BE49-F238E27FC236}">
                <a16:creationId xmlns:a16="http://schemas.microsoft.com/office/drawing/2014/main" id="{A67BBAF5-C140-3F41-A050-759E41C0A720}"/>
              </a:ext>
            </a:extLst>
          </p:cNvPr>
          <p:cNvGrpSpPr>
            <a:grpSpLocks/>
          </p:cNvGrpSpPr>
          <p:nvPr/>
        </p:nvGrpSpPr>
        <p:grpSpPr bwMode="auto">
          <a:xfrm>
            <a:off x="4364444" y="3428999"/>
            <a:ext cx="3922306" cy="3217863"/>
            <a:chOff x="4929190" y="3857628"/>
            <a:chExt cx="3500462" cy="2860409"/>
          </a:xfrm>
        </p:grpSpPr>
        <p:grpSp>
          <p:nvGrpSpPr>
            <p:cNvPr id="130052" name="Group 28">
              <a:extLst>
                <a:ext uri="{FF2B5EF4-FFF2-40B4-BE49-F238E27FC236}">
                  <a16:creationId xmlns:a16="http://schemas.microsoft.com/office/drawing/2014/main" id="{CB2E433F-D7B4-A340-96BA-9DC44725BB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29190" y="3857628"/>
              <a:ext cx="3500462" cy="2860409"/>
              <a:chOff x="6296662" y="4318162"/>
              <a:chExt cx="2494052" cy="2003153"/>
            </a:xfrm>
          </p:grpSpPr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57189AB5-97B4-4C49-A5AB-7E10139B108A}"/>
                  </a:ext>
                </a:extLst>
              </p:cNvPr>
              <p:cNvSpPr/>
              <p:nvPr/>
            </p:nvSpPr>
            <p:spPr>
              <a:xfrm>
                <a:off x="6296662" y="4318162"/>
                <a:ext cx="2494052" cy="2003153"/>
              </a:xfrm>
              <a:prstGeom prst="round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rtl="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j-lt"/>
                </a:endParaRPr>
              </a:p>
            </p:txBody>
          </p:sp>
          <p:grpSp>
            <p:nvGrpSpPr>
              <p:cNvPr id="130060" name="Group 19">
                <a:extLst>
                  <a:ext uri="{FF2B5EF4-FFF2-40B4-BE49-F238E27FC236}">
                    <a16:creationId xmlns:a16="http://schemas.microsoft.com/office/drawing/2014/main" id="{194917E8-9543-5048-9309-EE6EBF2955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59059" y="4664214"/>
                <a:ext cx="2013469" cy="1491938"/>
                <a:chOff x="6142" y="2415"/>
                <a:chExt cx="1180" cy="1124"/>
              </a:xfrm>
            </p:grpSpPr>
            <p:sp>
              <p:nvSpPr>
                <p:cNvPr id="32" name="Freeform 23">
                  <a:extLst>
                    <a:ext uri="{FF2B5EF4-FFF2-40B4-BE49-F238E27FC236}">
                      <a16:creationId xmlns:a16="http://schemas.microsoft.com/office/drawing/2014/main" id="{DB15CD4C-1AAA-AA40-81AC-4E42C99D57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42" y="2415"/>
                  <a:ext cx="1180" cy="1124"/>
                </a:xfrm>
                <a:custGeom>
                  <a:avLst/>
                  <a:gdLst>
                    <a:gd name="T0" fmla="*/ 0 w 1349"/>
                    <a:gd name="T1" fmla="*/ 560 h 1273"/>
                    <a:gd name="T2" fmla="*/ 81 w 1349"/>
                    <a:gd name="T3" fmla="*/ 952 h 1273"/>
                    <a:gd name="T4" fmla="*/ 203 w 1349"/>
                    <a:gd name="T5" fmla="*/ 808 h 1273"/>
                    <a:gd name="T6" fmla="*/ 406 w 1349"/>
                    <a:gd name="T7" fmla="*/ 1251 h 1273"/>
                    <a:gd name="T8" fmla="*/ 540 w 1349"/>
                    <a:gd name="T9" fmla="*/ 943 h 1273"/>
                    <a:gd name="T10" fmla="*/ 705 w 1349"/>
                    <a:gd name="T11" fmla="*/ 1023 h 1273"/>
                    <a:gd name="T12" fmla="*/ 793 w 1349"/>
                    <a:gd name="T13" fmla="*/ 446 h 1273"/>
                    <a:gd name="T14" fmla="*/ 877 w 1349"/>
                    <a:gd name="T15" fmla="*/ 606 h 1273"/>
                    <a:gd name="T16" fmla="*/ 1012 w 1349"/>
                    <a:gd name="T17" fmla="*/ 269 h 1273"/>
                    <a:gd name="T18" fmla="*/ 1214 w 1349"/>
                    <a:gd name="T19" fmla="*/ 404 h 1273"/>
                    <a:gd name="T20" fmla="*/ 1349 w 1349"/>
                    <a:gd name="T21" fmla="*/ 0 h 1273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1349"/>
                    <a:gd name="T34" fmla="*/ 0 h 1273"/>
                    <a:gd name="T35" fmla="*/ 1349 w 1349"/>
                    <a:gd name="T36" fmla="*/ 1273 h 1273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1349" h="1273">
                      <a:moveTo>
                        <a:pt x="0" y="560"/>
                      </a:moveTo>
                      <a:cubicBezTo>
                        <a:pt x="13" y="626"/>
                        <a:pt x="47" y="911"/>
                        <a:pt x="81" y="952"/>
                      </a:cubicBezTo>
                      <a:cubicBezTo>
                        <a:pt x="115" y="993"/>
                        <a:pt x="150" y="759"/>
                        <a:pt x="203" y="808"/>
                      </a:cubicBezTo>
                      <a:cubicBezTo>
                        <a:pt x="257" y="858"/>
                        <a:pt x="349" y="1228"/>
                        <a:pt x="406" y="1251"/>
                      </a:cubicBezTo>
                      <a:cubicBezTo>
                        <a:pt x="462" y="1273"/>
                        <a:pt x="490" y="981"/>
                        <a:pt x="540" y="943"/>
                      </a:cubicBezTo>
                      <a:cubicBezTo>
                        <a:pt x="591" y="905"/>
                        <a:pt x="663" y="1106"/>
                        <a:pt x="705" y="1023"/>
                      </a:cubicBezTo>
                      <a:cubicBezTo>
                        <a:pt x="747" y="940"/>
                        <a:pt x="765" y="515"/>
                        <a:pt x="793" y="446"/>
                      </a:cubicBezTo>
                      <a:cubicBezTo>
                        <a:pt x="821" y="378"/>
                        <a:pt x="841" y="636"/>
                        <a:pt x="877" y="606"/>
                      </a:cubicBezTo>
                      <a:cubicBezTo>
                        <a:pt x="914" y="577"/>
                        <a:pt x="956" y="303"/>
                        <a:pt x="1012" y="269"/>
                      </a:cubicBezTo>
                      <a:cubicBezTo>
                        <a:pt x="1068" y="236"/>
                        <a:pt x="1158" y="449"/>
                        <a:pt x="1214" y="404"/>
                      </a:cubicBezTo>
                      <a:cubicBezTo>
                        <a:pt x="1270" y="359"/>
                        <a:pt x="1327" y="67"/>
                        <a:pt x="1349" y="0"/>
                      </a:cubicBezTo>
                    </a:path>
                  </a:pathLst>
                </a:custGeom>
                <a:noFill/>
                <a:ln w="9525">
                  <a:solidFill>
                    <a:schemeClr val="hlink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r" rtl="1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j-lt"/>
                    <a:cs typeface="+mn-cs"/>
                  </a:endParaRPr>
                </a:p>
              </p:txBody>
            </p:sp>
            <p:sp>
              <p:nvSpPr>
                <p:cNvPr id="33" name="Oval 25">
                  <a:extLst>
                    <a:ext uri="{FF2B5EF4-FFF2-40B4-BE49-F238E27FC236}">
                      <a16:creationId xmlns:a16="http://schemas.microsoft.com/office/drawing/2014/main" id="{5C27A14E-3AC3-3C43-B749-E1B251DCC4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52" y="3114"/>
                  <a:ext cx="64" cy="66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hlink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r" rtl="1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j-lt"/>
                    <a:cs typeface="+mn-cs"/>
                  </a:endParaRPr>
                </a:p>
              </p:txBody>
            </p:sp>
            <p:sp>
              <p:nvSpPr>
                <p:cNvPr id="34" name="Oval 26">
                  <a:extLst>
                    <a:ext uri="{FF2B5EF4-FFF2-40B4-BE49-F238E27FC236}">
                      <a16:creationId xmlns:a16="http://schemas.microsoft.com/office/drawing/2014/main" id="{0036F125-97D7-7E46-B761-CF31A15D85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70" y="3447"/>
                  <a:ext cx="64" cy="66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r" rtl="1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j-lt"/>
                    <a:cs typeface="+mn-cs"/>
                  </a:endParaRPr>
                </a:p>
              </p:txBody>
            </p:sp>
            <p:sp>
              <p:nvSpPr>
                <p:cNvPr id="35" name="Line 29">
                  <a:extLst>
                    <a:ext uri="{FF2B5EF4-FFF2-40B4-BE49-F238E27FC236}">
                      <a16:creationId xmlns:a16="http://schemas.microsoft.com/office/drawing/2014/main" id="{1EE5FD86-B38E-7F4D-B9B5-042B4AFE2D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421" y="3226"/>
                  <a:ext cx="58" cy="17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pPr algn="r" rtl="1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j-lt"/>
                    <a:cs typeface="+mn-cs"/>
                  </a:endParaRPr>
                </a:p>
              </p:txBody>
            </p:sp>
          </p:grpSp>
        </p:grp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BB7C4B1-FA36-8349-9FEF-A562C319F912}"/>
                </a:ext>
              </a:extLst>
            </p:cNvPr>
            <p:cNvSpPr/>
            <p:nvPr/>
          </p:nvSpPr>
          <p:spPr>
            <a:xfrm>
              <a:off x="7287060" y="4643859"/>
              <a:ext cx="142824" cy="142258"/>
            </a:xfrm>
            <a:prstGeom prst="ellipse">
              <a:avLst/>
            </a:prstGeom>
            <a:solidFill>
              <a:srgbClr val="7140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he-IL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066F0858-4401-F14C-ABBF-E3C6DB08F860}"/>
                </a:ext>
              </a:extLst>
            </p:cNvPr>
            <p:cNvSpPr/>
            <p:nvPr/>
          </p:nvSpPr>
          <p:spPr>
            <a:xfrm>
              <a:off x="5867747" y="4797549"/>
              <a:ext cx="1228031" cy="804013"/>
            </a:xfrm>
            <a:custGeom>
              <a:avLst/>
              <a:gdLst>
                <a:gd name="connsiteX0" fmla="*/ 1226916 w 1226916"/>
                <a:gd name="connsiteY0" fmla="*/ 306728 h 804440"/>
                <a:gd name="connsiteX1" fmla="*/ 833377 w 1226916"/>
                <a:gd name="connsiteY1" fmla="*/ 5787 h 804440"/>
                <a:gd name="connsiteX2" fmla="*/ 162045 w 1226916"/>
                <a:gd name="connsiteY2" fmla="*/ 272004 h 804440"/>
                <a:gd name="connsiteX3" fmla="*/ 0 w 1226916"/>
                <a:gd name="connsiteY3" fmla="*/ 804440 h 80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6916" h="804440">
                  <a:moveTo>
                    <a:pt x="1226916" y="306728"/>
                  </a:moveTo>
                  <a:cubicBezTo>
                    <a:pt x="1118885" y="159151"/>
                    <a:pt x="1010855" y="11574"/>
                    <a:pt x="833377" y="5787"/>
                  </a:cubicBezTo>
                  <a:cubicBezTo>
                    <a:pt x="655899" y="0"/>
                    <a:pt x="300941" y="138895"/>
                    <a:pt x="162045" y="272004"/>
                  </a:cubicBezTo>
                  <a:cubicBezTo>
                    <a:pt x="23149" y="405113"/>
                    <a:pt x="11574" y="604776"/>
                    <a:pt x="0" y="804440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 rtl="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he-IL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F004C08-E121-C343-916E-752B4CC81AB9}"/>
                </a:ext>
              </a:extLst>
            </p:cNvPr>
            <p:cNvCxnSpPr>
              <a:stCxn id="38" idx="3"/>
            </p:cNvCxnSpPr>
            <p:nvPr/>
          </p:nvCxnSpPr>
          <p:spPr>
            <a:xfrm rot="5400000">
              <a:off x="7037230" y="4872801"/>
              <a:ext cx="377239" cy="16322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62A4D39-A10B-F741-8830-5FA6A481EC11}"/>
                </a:ext>
              </a:extLst>
            </p:cNvPr>
            <p:cNvSpPr/>
            <p:nvPr/>
          </p:nvSpPr>
          <p:spPr>
            <a:xfrm>
              <a:off x="7072824" y="5143034"/>
              <a:ext cx="142824" cy="143528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6053819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Title 1">
            <a:extLst>
              <a:ext uri="{FF2B5EF4-FFF2-40B4-BE49-F238E27FC236}">
                <a16:creationId xmlns:a16="http://schemas.microsoft.com/office/drawing/2014/main" id="{11D04077-1703-2A4E-BA8F-A24B7B06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68275"/>
            <a:ext cx="8839200" cy="1355725"/>
          </a:xfrm>
        </p:spPr>
        <p:txBody>
          <a:bodyPr/>
          <a:lstStyle/>
          <a:p>
            <a:pPr eaLnBrk="1" hangingPunct="1"/>
            <a:r>
              <a:rPr lang="en-US" altLang="en-IL" sz="2400" b="0" dirty="0">
                <a:cs typeface="Times New Roman" panose="02020603050405020304" pitchFamily="18" charset="0"/>
              </a:rPr>
              <a:t>Trick 3: Switching between low-resolution (smooth) and high-resolution (ragged) configuration spaces (energy functions)</a:t>
            </a:r>
            <a:endParaRPr lang="he-IL" altLang="en-IL" sz="2400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FFD26-24B9-5240-817E-AC6278551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915" y="1731058"/>
            <a:ext cx="3750468" cy="5334000"/>
          </a:xfrm>
        </p:spPr>
        <p:txBody>
          <a:bodyPr rtlCol="1">
            <a:normAutofit/>
          </a:bodyPr>
          <a:lstStyle/>
          <a:p>
            <a:pPr>
              <a:defRPr/>
            </a:pPr>
            <a:r>
              <a:rPr lang="en-US" sz="1800" dirty="0">
                <a:solidFill>
                  <a:schemeClr val="tx1"/>
                </a:solidFill>
              </a:rPr>
              <a:t>A lower-dimensional configuration space (e.g. centroids of several atoms) with a smoother (e.g. averaged) energy landscape is used to rapidly sample large perturbations</a:t>
            </a:r>
          </a:p>
          <a:p>
            <a:pPr marL="40613" indent="0">
              <a:buNone/>
              <a:defRPr/>
            </a:pPr>
            <a:endParaRPr lang="en-US" sz="1800" dirty="0">
              <a:solidFill>
                <a:schemeClr val="tx1"/>
              </a:solidFill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1800" dirty="0">
                <a:solidFill>
                  <a:schemeClr val="tx1"/>
                </a:solidFill>
              </a:rPr>
              <a:t>A higher-dimensional configuration space with a rougher (though more accurate) energy function is used for fine tuning</a:t>
            </a:r>
            <a:endParaRPr lang="he-IL" sz="1800" dirty="0">
              <a:solidFill>
                <a:schemeClr val="tx1"/>
              </a:solidFill>
            </a:endParaRPr>
          </a:p>
        </p:txBody>
      </p:sp>
      <p:pic>
        <p:nvPicPr>
          <p:cNvPr id="131075" name="Picture 2">
            <a:extLst>
              <a:ext uri="{FF2B5EF4-FFF2-40B4-BE49-F238E27FC236}">
                <a16:creationId xmlns:a16="http://schemas.microsoft.com/office/drawing/2014/main" id="{6E579836-D9F4-C64E-BB17-85ED7A84D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828800"/>
            <a:ext cx="1270000" cy="137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6" name="Picture 3">
            <a:extLst>
              <a:ext uri="{FF2B5EF4-FFF2-40B4-BE49-F238E27FC236}">
                <a16:creationId xmlns:a16="http://schemas.microsoft.com/office/drawing/2014/main" id="{EE02DE01-F286-A146-BB06-E5CB73B44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3659737"/>
            <a:ext cx="1270000" cy="138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55">
            <a:extLst>
              <a:ext uri="{FF2B5EF4-FFF2-40B4-BE49-F238E27FC236}">
                <a16:creationId xmlns:a16="http://schemas.microsoft.com/office/drawing/2014/main" id="{60B62A9E-2710-A74C-91FD-E3C1B30DDAAD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1693181"/>
            <a:ext cx="3461617" cy="3869421"/>
            <a:chOff x="1928790" y="2864773"/>
            <a:chExt cx="3461304" cy="3869034"/>
          </a:xfrm>
        </p:grpSpPr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0E0335F2-1E68-8148-AF84-803823FDB536}"/>
                </a:ext>
              </a:extLst>
            </p:cNvPr>
            <p:cNvSpPr/>
            <p:nvPr/>
          </p:nvSpPr>
          <p:spPr>
            <a:xfrm>
              <a:off x="2400234" y="3486106"/>
              <a:ext cx="2511198" cy="1136537"/>
            </a:xfrm>
            <a:custGeom>
              <a:avLst/>
              <a:gdLst>
                <a:gd name="connsiteX0" fmla="*/ 0 w 2511706"/>
                <a:gd name="connsiteY0" fmla="*/ 821802 h 1136248"/>
                <a:gd name="connsiteX1" fmla="*/ 486137 w 2511706"/>
                <a:gd name="connsiteY1" fmla="*/ 1006997 h 1136248"/>
                <a:gd name="connsiteX2" fmla="*/ 937549 w 2511706"/>
                <a:gd name="connsiteY2" fmla="*/ 46299 h 1136248"/>
                <a:gd name="connsiteX3" fmla="*/ 1574157 w 2511706"/>
                <a:gd name="connsiteY3" fmla="*/ 729205 h 1136248"/>
                <a:gd name="connsiteX4" fmla="*/ 2511706 w 2511706"/>
                <a:gd name="connsiteY4" fmla="*/ 266218 h 1136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1706" h="1136248">
                  <a:moveTo>
                    <a:pt x="0" y="821802"/>
                  </a:moveTo>
                  <a:cubicBezTo>
                    <a:pt x="164939" y="979025"/>
                    <a:pt x="329879" y="1136248"/>
                    <a:pt x="486137" y="1006997"/>
                  </a:cubicBezTo>
                  <a:cubicBezTo>
                    <a:pt x="642395" y="877747"/>
                    <a:pt x="756212" y="92598"/>
                    <a:pt x="937549" y="46299"/>
                  </a:cubicBezTo>
                  <a:cubicBezTo>
                    <a:pt x="1118886" y="0"/>
                    <a:pt x="1311798" y="692552"/>
                    <a:pt x="1574157" y="729205"/>
                  </a:cubicBezTo>
                  <a:cubicBezTo>
                    <a:pt x="1836516" y="765858"/>
                    <a:pt x="2174111" y="516038"/>
                    <a:pt x="2511706" y="266218"/>
                  </a:cubicBezTo>
                </a:path>
              </a:pathLst>
            </a:cu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 rtl="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he-IL"/>
            </a:p>
          </p:txBody>
        </p:sp>
        <p:sp>
          <p:nvSpPr>
            <p:cNvPr id="131081" name="Freeform 23">
              <a:extLst>
                <a:ext uri="{FF2B5EF4-FFF2-40B4-BE49-F238E27FC236}">
                  <a16:creationId xmlns:a16="http://schemas.microsoft.com/office/drawing/2014/main" id="{53307391-87CF-9244-A016-0501C1129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9211" y="4626582"/>
              <a:ext cx="1579404" cy="1497685"/>
            </a:xfrm>
            <a:custGeom>
              <a:avLst/>
              <a:gdLst>
                <a:gd name="T0" fmla="*/ 0 w 1349"/>
                <a:gd name="T1" fmla="*/ 2147483646 h 1273"/>
                <a:gd name="T2" fmla="*/ 2147483646 w 1349"/>
                <a:gd name="T3" fmla="*/ 2147483646 h 1273"/>
                <a:gd name="T4" fmla="*/ 2147483646 w 1349"/>
                <a:gd name="T5" fmla="*/ 2147483646 h 1273"/>
                <a:gd name="T6" fmla="*/ 2147483646 w 1349"/>
                <a:gd name="T7" fmla="*/ 2147483646 h 1273"/>
                <a:gd name="T8" fmla="*/ 2147483646 w 1349"/>
                <a:gd name="T9" fmla="*/ 2147483646 h 1273"/>
                <a:gd name="T10" fmla="*/ 2147483646 w 1349"/>
                <a:gd name="T11" fmla="*/ 2147483646 h 1273"/>
                <a:gd name="T12" fmla="*/ 2147483646 w 1349"/>
                <a:gd name="T13" fmla="*/ 2147483646 h 1273"/>
                <a:gd name="T14" fmla="*/ 2147483646 w 1349"/>
                <a:gd name="T15" fmla="*/ 2147483646 h 1273"/>
                <a:gd name="T16" fmla="*/ 2147483646 w 1349"/>
                <a:gd name="T17" fmla="*/ 2147483646 h 1273"/>
                <a:gd name="T18" fmla="*/ 2147483646 w 1349"/>
                <a:gd name="T19" fmla="*/ 2147483646 h 1273"/>
                <a:gd name="T20" fmla="*/ 2147483646 w 1349"/>
                <a:gd name="T21" fmla="*/ 0 h 12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349"/>
                <a:gd name="T34" fmla="*/ 0 h 1273"/>
                <a:gd name="T35" fmla="*/ 1349 w 1349"/>
                <a:gd name="T36" fmla="*/ 1273 h 127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349" h="1273">
                  <a:moveTo>
                    <a:pt x="0" y="560"/>
                  </a:moveTo>
                  <a:cubicBezTo>
                    <a:pt x="13" y="626"/>
                    <a:pt x="47" y="911"/>
                    <a:pt x="81" y="952"/>
                  </a:cubicBezTo>
                  <a:cubicBezTo>
                    <a:pt x="115" y="993"/>
                    <a:pt x="150" y="759"/>
                    <a:pt x="203" y="808"/>
                  </a:cubicBezTo>
                  <a:cubicBezTo>
                    <a:pt x="257" y="858"/>
                    <a:pt x="349" y="1228"/>
                    <a:pt x="406" y="1251"/>
                  </a:cubicBezTo>
                  <a:cubicBezTo>
                    <a:pt x="462" y="1273"/>
                    <a:pt x="490" y="981"/>
                    <a:pt x="540" y="943"/>
                  </a:cubicBezTo>
                  <a:cubicBezTo>
                    <a:pt x="591" y="905"/>
                    <a:pt x="663" y="1106"/>
                    <a:pt x="705" y="1023"/>
                  </a:cubicBezTo>
                  <a:cubicBezTo>
                    <a:pt x="747" y="940"/>
                    <a:pt x="765" y="515"/>
                    <a:pt x="793" y="446"/>
                  </a:cubicBezTo>
                  <a:cubicBezTo>
                    <a:pt x="821" y="378"/>
                    <a:pt x="841" y="636"/>
                    <a:pt x="877" y="606"/>
                  </a:cubicBezTo>
                  <a:cubicBezTo>
                    <a:pt x="914" y="577"/>
                    <a:pt x="956" y="303"/>
                    <a:pt x="1012" y="269"/>
                  </a:cubicBezTo>
                  <a:cubicBezTo>
                    <a:pt x="1068" y="236"/>
                    <a:pt x="1158" y="449"/>
                    <a:pt x="1214" y="404"/>
                  </a:cubicBezTo>
                  <a:cubicBezTo>
                    <a:pt x="1270" y="359"/>
                    <a:pt x="1327" y="67"/>
                    <a:pt x="1349" y="0"/>
                  </a:cubicBezTo>
                </a:path>
              </a:pathLst>
            </a:custGeom>
            <a:noFill/>
            <a:ln w="28575">
              <a:solidFill>
                <a:srgbClr val="7E36B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IL"/>
            </a:p>
          </p:txBody>
        </p:sp>
        <p:sp>
          <p:nvSpPr>
            <p:cNvPr id="131082" name="Oval 24">
              <a:extLst>
                <a:ext uri="{FF2B5EF4-FFF2-40B4-BE49-F238E27FC236}">
                  <a16:creationId xmlns:a16="http://schemas.microsoft.com/office/drawing/2014/main" id="{52E5E0AB-144D-5545-B976-40DFD7B484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7537" y="4143108"/>
              <a:ext cx="85663" cy="86610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en-IL" sz="2400"/>
            </a:p>
          </p:txBody>
        </p:sp>
        <p:sp>
          <p:nvSpPr>
            <p:cNvPr id="131083" name="Oval 25">
              <a:extLst>
                <a:ext uri="{FF2B5EF4-FFF2-40B4-BE49-F238E27FC236}">
                  <a16:creationId xmlns:a16="http://schemas.microsoft.com/office/drawing/2014/main" id="{54AE9511-15A8-5446-B55F-4B4493906D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0291" y="5557971"/>
              <a:ext cx="85663" cy="8794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en-IL" sz="2400"/>
            </a:p>
          </p:txBody>
        </p:sp>
        <p:sp>
          <p:nvSpPr>
            <p:cNvPr id="131084" name="Oval 26">
              <a:extLst>
                <a:ext uri="{FF2B5EF4-FFF2-40B4-BE49-F238E27FC236}">
                  <a16:creationId xmlns:a16="http://schemas.microsoft.com/office/drawing/2014/main" id="{7A7414BF-4D59-064A-B5BB-D974D810BA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232" y="6001680"/>
              <a:ext cx="85663" cy="8794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l" rtl="0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he-IL" altLang="en-IL" sz="2400"/>
            </a:p>
          </p:txBody>
        </p:sp>
        <p:sp>
          <p:nvSpPr>
            <p:cNvPr id="131085" name="Freeform 27">
              <a:extLst>
                <a:ext uri="{FF2B5EF4-FFF2-40B4-BE49-F238E27FC236}">
                  <a16:creationId xmlns:a16="http://schemas.microsoft.com/office/drawing/2014/main" id="{F1FDA023-B84A-2C4F-8A3B-E603849E689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215067" y="3715388"/>
              <a:ext cx="611685" cy="570293"/>
            </a:xfrm>
            <a:custGeom>
              <a:avLst/>
              <a:gdLst>
                <a:gd name="T0" fmla="*/ 2147483646 w 278"/>
                <a:gd name="T1" fmla="*/ 2147483646 h 767"/>
                <a:gd name="T2" fmla="*/ 2147483646 w 278"/>
                <a:gd name="T3" fmla="*/ 2147483646 h 767"/>
                <a:gd name="T4" fmla="*/ 2147483646 w 278"/>
                <a:gd name="T5" fmla="*/ 2147483646 h 767"/>
                <a:gd name="T6" fmla="*/ 0 60000 65536"/>
                <a:gd name="T7" fmla="*/ 0 60000 65536"/>
                <a:gd name="T8" fmla="*/ 0 60000 65536"/>
                <a:gd name="T9" fmla="*/ 0 w 278"/>
                <a:gd name="T10" fmla="*/ 0 h 767"/>
                <a:gd name="T11" fmla="*/ 278 w 278"/>
                <a:gd name="T12" fmla="*/ 767 h 76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8" h="767">
                  <a:moveTo>
                    <a:pt x="14" y="767"/>
                  </a:moveTo>
                  <a:cubicBezTo>
                    <a:pt x="19" y="657"/>
                    <a:pt x="0" y="226"/>
                    <a:pt x="44" y="113"/>
                  </a:cubicBezTo>
                  <a:cubicBezTo>
                    <a:pt x="88" y="0"/>
                    <a:pt x="229" y="94"/>
                    <a:pt x="278" y="8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IL"/>
            </a:p>
          </p:txBody>
        </p:sp>
        <p:sp>
          <p:nvSpPr>
            <p:cNvPr id="131086" name="Line 28">
              <a:extLst>
                <a:ext uri="{FF2B5EF4-FFF2-40B4-BE49-F238E27FC236}">
                  <a16:creationId xmlns:a16="http://schemas.microsoft.com/office/drawing/2014/main" id="{79050509-3B84-E84C-A8A1-8C93BF9386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16429" y="4147104"/>
              <a:ext cx="1" cy="13800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L"/>
            </a:p>
          </p:txBody>
        </p:sp>
        <p:sp>
          <p:nvSpPr>
            <p:cNvPr id="131087" name="Line 29">
              <a:extLst>
                <a:ext uri="{FF2B5EF4-FFF2-40B4-BE49-F238E27FC236}">
                  <a16:creationId xmlns:a16="http://schemas.microsoft.com/office/drawing/2014/main" id="{11C61AA5-0236-BC49-8837-BB21E7433E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2646" y="5707206"/>
              <a:ext cx="77632" cy="2385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L"/>
            </a:p>
          </p:txBody>
        </p:sp>
        <p:sp>
          <p:nvSpPr>
            <p:cNvPr id="131088" name="Text Box 30">
              <a:extLst>
                <a:ext uri="{FF2B5EF4-FFF2-40B4-BE49-F238E27FC236}">
                  <a16:creationId xmlns:a16="http://schemas.microsoft.com/office/drawing/2014/main" id="{9935135F-F31D-A647-BAF5-6AE59D7BE9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7694" y="3356956"/>
              <a:ext cx="505945" cy="235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5306" tIns="32653" rIns="65306" bIns="32653">
              <a:spAutoFit/>
            </a:bodyPr>
            <a:lstStyle>
              <a:lvl1pPr algn="r" defTabSz="327025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algn="r" defTabSz="327025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algn="r" defTabSz="327025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algn="r" defTabSz="327025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algn="r" defTabSz="327025" rtl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algn="r" defTabSz="327025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algn="r" defTabSz="327025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algn="r" defTabSz="327025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algn="r" defTabSz="327025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100" b="1">
                  <a:solidFill>
                    <a:srgbClr val="A010F0"/>
                  </a:solidFill>
                  <a:cs typeface="SimSun" panose="02010600030101010101" pitchFamily="2" charset="-122"/>
                </a:rPr>
                <a:t>START</a:t>
              </a:r>
            </a:p>
          </p:txBody>
        </p:sp>
        <p:sp>
          <p:nvSpPr>
            <p:cNvPr id="131089" name="Line 35">
              <a:extLst>
                <a:ext uri="{FF2B5EF4-FFF2-40B4-BE49-F238E27FC236}">
                  <a16:creationId xmlns:a16="http://schemas.microsoft.com/office/drawing/2014/main" id="{3AB8BD56-FD6F-3042-96B2-6BA44B650B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78133" y="2864773"/>
              <a:ext cx="2677" cy="3113408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131090" name="Text Box 36">
              <a:extLst>
                <a:ext uri="{FF2B5EF4-FFF2-40B4-BE49-F238E27FC236}">
                  <a16:creationId xmlns:a16="http://schemas.microsoft.com/office/drawing/2014/main" id="{54C9231A-FAF0-FB47-B7E3-BD8BA9144C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8790" y="5964855"/>
              <a:ext cx="803087" cy="311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5306" tIns="32653" rIns="65306" bIns="32653">
              <a:spAutoFit/>
            </a:bodyPr>
            <a:lstStyle>
              <a:lvl1pPr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IL" sz="1600" b="1" i="1" dirty="0"/>
                <a:t>energy</a:t>
              </a:r>
            </a:p>
          </p:txBody>
        </p:sp>
        <p:sp>
          <p:nvSpPr>
            <p:cNvPr id="131091" name="Text Box 37">
              <a:extLst>
                <a:ext uri="{FF2B5EF4-FFF2-40B4-BE49-F238E27FC236}">
                  <a16:creationId xmlns:a16="http://schemas.microsoft.com/office/drawing/2014/main" id="{B25D067F-B639-C040-BE0B-1FCBDFA87E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6164" y="6422011"/>
              <a:ext cx="1504449" cy="311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5306" tIns="32653" rIns="65306" bIns="32653">
              <a:spAutoFit/>
            </a:bodyPr>
            <a:lstStyle>
              <a:lvl1pPr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IL" sz="1600" b="1" i="1" dirty="0"/>
                <a:t>configurations</a:t>
              </a:r>
            </a:p>
          </p:txBody>
        </p:sp>
        <p:sp>
          <p:nvSpPr>
            <p:cNvPr id="131092" name="Line 38">
              <a:extLst>
                <a:ext uri="{FF2B5EF4-FFF2-40B4-BE49-F238E27FC236}">
                  <a16:creationId xmlns:a16="http://schemas.microsoft.com/office/drawing/2014/main" id="{56B33FE1-49FE-4C40-8739-D811A6F19E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7537" y="6581421"/>
              <a:ext cx="1532556" cy="0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L"/>
            </a:p>
          </p:txBody>
        </p:sp>
        <p:sp>
          <p:nvSpPr>
            <p:cNvPr id="131093" name="Rectangle 39">
              <a:extLst>
                <a:ext uri="{FF2B5EF4-FFF2-40B4-BE49-F238E27FC236}">
                  <a16:creationId xmlns:a16="http://schemas.microsoft.com/office/drawing/2014/main" id="{1F1E0647-090B-254E-BFEC-AD145F7E5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8790" y="3071810"/>
              <a:ext cx="3461304" cy="3083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he-IL" altLang="en-IL" sz="2400"/>
            </a:p>
          </p:txBody>
        </p:sp>
        <p:sp>
          <p:nvSpPr>
            <p:cNvPr id="131094" name="Oval 22">
              <a:extLst>
                <a:ext uri="{FF2B5EF4-FFF2-40B4-BE49-F238E27FC236}">
                  <a16:creationId xmlns:a16="http://schemas.microsoft.com/office/drawing/2014/main" id="{98D78065-8494-1348-8B92-2B032B9B01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5067" y="3571482"/>
              <a:ext cx="84324" cy="87942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lIns="65306" tIns="32653" rIns="65306" bIns="32653" anchor="ctr"/>
            <a:lstStyle>
              <a:lvl1pPr algn="r" defTabSz="327025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algn="r" defTabSz="327025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algn="r" defTabSz="327025" rtl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algn="r" defTabSz="327025" rtl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algn="r" defTabSz="327025" rtl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algn="r" defTabSz="327025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algn="r" defTabSz="327025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algn="r" defTabSz="327025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algn="r" defTabSz="327025" rtl="1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l" defTabSz="327025" rtl="0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he-IL" altLang="en-IL" sz="1800">
                <a:solidFill>
                  <a:schemeClr val="folHlink"/>
                </a:solidFill>
                <a:ea typeface="SimSun" panose="02010600030101010101" pitchFamily="2" charset="-122"/>
                <a:cs typeface="SimSun" panose="02010600030101010101" pitchFamily="2" charset="-122"/>
              </a:endParaRPr>
            </a:p>
          </p:txBody>
        </p:sp>
      </p:grpSp>
      <p:sp>
        <p:nvSpPr>
          <p:cNvPr id="131078" name="Text Box 33">
            <a:extLst>
              <a:ext uri="{FF2B5EF4-FFF2-40B4-BE49-F238E27FC236}">
                <a16:creationId xmlns:a16="http://schemas.microsoft.com/office/drawing/2014/main" id="{7D29F8D3-D355-EA45-99BC-C8046B538E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3507" y="1524000"/>
            <a:ext cx="1866784" cy="404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306" tIns="32653" rIns="65306" bIns="32653">
            <a:spAutoFit/>
          </a:bodyPr>
          <a:lstStyle>
            <a:lvl1pPr algn="r" defTabSz="327025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defTabSz="327025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defTabSz="327025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defTabSz="327025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defTabSz="327025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defTabSz="327025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defTabSz="327025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defTabSz="327025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defTabSz="327025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FontTx/>
              <a:buNone/>
            </a:pPr>
            <a:r>
              <a:rPr lang="en-US" altLang="zh-CN" sz="1100" b="1" dirty="0">
                <a:solidFill>
                  <a:srgbClr val="0033CC"/>
                </a:solidFill>
                <a:cs typeface="SimSun" panose="02010600030101010101" pitchFamily="2" charset="-122"/>
              </a:rPr>
              <a:t>Low-res configuration space</a:t>
            </a:r>
          </a:p>
          <a:p>
            <a:pPr algn="ctr" rtl="0" eaLnBrk="1" hangingPunct="1">
              <a:spcBef>
                <a:spcPct val="0"/>
              </a:spcBef>
              <a:buFontTx/>
              <a:buNone/>
            </a:pPr>
            <a:r>
              <a:rPr lang="en-US" altLang="zh-CN" sz="1100" b="1" dirty="0">
                <a:solidFill>
                  <a:srgbClr val="0033CC"/>
                </a:solidFill>
                <a:cs typeface="SimSun" panose="02010600030101010101" pitchFamily="2" charset="-122"/>
              </a:rPr>
              <a:t>Smooth energy function</a:t>
            </a:r>
            <a:endParaRPr lang="he-IL" altLang="zh-CN" sz="1100" b="1" dirty="0">
              <a:solidFill>
                <a:srgbClr val="0033CC"/>
              </a:solidFill>
              <a:cs typeface="SimSun" panose="02010600030101010101" pitchFamily="2" charset="-122"/>
            </a:endParaRPr>
          </a:p>
        </p:txBody>
      </p:sp>
      <p:sp>
        <p:nvSpPr>
          <p:cNvPr id="131079" name="Text Box 33">
            <a:extLst>
              <a:ext uri="{FF2B5EF4-FFF2-40B4-BE49-F238E27FC236}">
                <a16:creationId xmlns:a16="http://schemas.microsoft.com/office/drawing/2014/main" id="{C23F1F25-ABDE-2F4F-8DFC-97E1CDC74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2817" y="3216128"/>
            <a:ext cx="1988165" cy="404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5306" tIns="32653" rIns="65306" bIns="32653">
            <a:spAutoFit/>
          </a:bodyPr>
          <a:lstStyle>
            <a:lvl1pPr algn="r" defTabSz="327025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defTabSz="327025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defTabSz="327025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defTabSz="327025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defTabSz="327025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defTabSz="327025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defTabSz="327025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defTabSz="327025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defTabSz="327025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FontTx/>
              <a:buNone/>
            </a:pPr>
            <a:r>
              <a:rPr lang="en-US" altLang="zh-CN" sz="1100" b="1" dirty="0">
                <a:solidFill>
                  <a:srgbClr val="7E36B4"/>
                </a:solidFill>
                <a:cs typeface="SimSun" panose="02010600030101010101" pitchFamily="2" charset="-122"/>
              </a:rPr>
              <a:t>High-res configuration space</a:t>
            </a:r>
          </a:p>
          <a:p>
            <a:pPr algn="ctr" rtl="0" eaLnBrk="1" hangingPunct="1">
              <a:spcBef>
                <a:spcPct val="0"/>
              </a:spcBef>
              <a:buFontTx/>
              <a:buNone/>
            </a:pPr>
            <a:r>
              <a:rPr lang="en-US" altLang="zh-CN" sz="1100" b="1" dirty="0">
                <a:solidFill>
                  <a:srgbClr val="7E36B4"/>
                </a:solidFill>
                <a:cs typeface="SimSun" panose="02010600030101010101" pitchFamily="2" charset="-122"/>
              </a:rPr>
              <a:t>Rough (bumpy) energy function</a:t>
            </a:r>
            <a:endParaRPr lang="he-IL" altLang="zh-CN" sz="1100" b="1" dirty="0">
              <a:solidFill>
                <a:srgbClr val="7E36B4"/>
              </a:solidFill>
              <a:cs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87061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Title 1">
            <a:extLst>
              <a:ext uri="{FF2B5EF4-FFF2-40B4-BE49-F238E27FC236}">
                <a16:creationId xmlns:a16="http://schemas.microsoft.com/office/drawing/2014/main" id="{9D5006AE-5A9C-4646-9E0C-32B017F35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L" sz="2800" b="1" dirty="0">
                <a:solidFill>
                  <a:srgbClr val="002060"/>
                </a:solidFill>
                <a:cs typeface="Times New Roman" panose="02020603050405020304" pitchFamily="18" charset="0"/>
              </a:rPr>
              <a:t>Trick 4: </a:t>
            </a:r>
            <a:r>
              <a:rPr lang="en-US" altLang="en-IL" sz="2800" dirty="0">
                <a:solidFill>
                  <a:srgbClr val="002060"/>
                </a:solidFill>
                <a:cs typeface="Times New Roman" panose="02020603050405020304" pitchFamily="18" charset="0"/>
              </a:rPr>
              <a:t>Repulsive Energy Ramping</a:t>
            </a:r>
            <a:endParaRPr lang="he-IL" altLang="en-IL" sz="2800" dirty="0">
              <a:solidFill>
                <a:srgbClr val="002060"/>
              </a:solidFill>
            </a:endParaRPr>
          </a:p>
        </p:txBody>
      </p:sp>
      <p:sp>
        <p:nvSpPr>
          <p:cNvPr id="132098" name="Content Placeholder 2">
            <a:extLst>
              <a:ext uri="{FF2B5EF4-FFF2-40B4-BE49-F238E27FC236}">
                <a16:creationId xmlns:a16="http://schemas.microsoft.com/office/drawing/2014/main" id="{F0407EFB-3668-FD44-9B1E-7C821DC4B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1"/>
            <a:ext cx="6477000" cy="1981200"/>
          </a:xfrm>
        </p:spPr>
        <p:txBody>
          <a:bodyPr/>
          <a:lstStyle/>
          <a:p>
            <a:pPr eaLnBrk="1" hangingPunct="1"/>
            <a:r>
              <a:rPr lang="en-US" altLang="en-IL" sz="2000" dirty="0">
                <a:cs typeface="Arial" panose="020B0604020202020204" pitchFamily="34" charset="0"/>
              </a:rPr>
              <a:t>Example: Repulsion among neighboring atoms is a main driver of local minima</a:t>
            </a:r>
          </a:p>
          <a:p>
            <a:pPr eaLnBrk="1" hangingPunct="1"/>
            <a:r>
              <a:rPr lang="en-US" altLang="en-IL" sz="2000" dirty="0">
                <a:cs typeface="Arial" panose="020B0604020202020204" pitchFamily="34" charset="0"/>
              </a:rPr>
              <a:t>Start simulations with lowered repulsive energy term, and gradually ramp it up during the simulation</a:t>
            </a:r>
          </a:p>
          <a:p>
            <a:pPr eaLnBrk="1" hangingPunct="1"/>
            <a:r>
              <a:rPr lang="en-US" altLang="en-IL" sz="2000" dirty="0">
                <a:cs typeface="Arial" panose="020B0604020202020204" pitchFamily="34" charset="0"/>
              </a:rPr>
              <a:t>Similar rational to Simulated Annealing</a:t>
            </a:r>
            <a:endParaRPr lang="he-IL" altLang="en-IL" sz="200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847CB4A2-A962-2045-BFA3-E4546D6B633B}"/>
              </a:ext>
            </a:extLst>
          </p:cNvPr>
          <p:cNvSpPr txBox="1">
            <a:spLocks/>
          </p:cNvSpPr>
          <p:nvPr/>
        </p:nvSpPr>
        <p:spPr>
          <a:xfrm>
            <a:off x="500063" y="3074988"/>
            <a:ext cx="8229600" cy="1143000"/>
          </a:xfrm>
          <a:prstGeom prst="rect">
            <a:avLst/>
          </a:prstGeom>
        </p:spPr>
        <p:txBody>
          <a:bodyPr rtlCol="1" anchor="ctr"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28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Trick 5: </a:t>
            </a:r>
            <a:r>
              <a:rPr lang="en-US" sz="280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Modulating Perturbation Step Size</a:t>
            </a:r>
            <a:endParaRPr lang="he-IL" sz="2800" dirty="0">
              <a:solidFill>
                <a:srgbClr val="00206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2100" name="Content Placeholder 2">
            <a:extLst>
              <a:ext uri="{FF2B5EF4-FFF2-40B4-BE49-F238E27FC236}">
                <a16:creationId xmlns:a16="http://schemas.microsoft.com/office/drawing/2014/main" id="{E7528998-388B-6D48-BCC1-840FD5F619FD}"/>
              </a:ext>
            </a:extLst>
          </p:cNvPr>
          <p:cNvSpPr txBox="1">
            <a:spLocks/>
          </p:cNvSpPr>
          <p:nvPr/>
        </p:nvSpPr>
        <p:spPr bwMode="auto">
          <a:xfrm>
            <a:off x="428625" y="39322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/>
            <a:r>
              <a:rPr lang="en-US" altLang="en-IL" sz="2000" dirty="0"/>
              <a:t>Too </a:t>
            </a:r>
            <a:r>
              <a:rPr lang="en-US" altLang="en-IL" sz="2000" u="sng" dirty="0"/>
              <a:t>small</a:t>
            </a:r>
            <a:r>
              <a:rPr lang="en-US" altLang="en-IL" sz="2000" dirty="0"/>
              <a:t> </a:t>
            </a:r>
            <a:r>
              <a:rPr lang="en-US" altLang="en-IL" sz="2000" dirty="0" err="1"/>
              <a:t>pertubation</a:t>
            </a:r>
            <a:r>
              <a:rPr lang="en-US" altLang="en-IL" sz="2000" dirty="0"/>
              <a:t> size can lead to a very slow simulation </a:t>
            </a:r>
            <a:br>
              <a:rPr lang="en-US" altLang="en-IL" sz="2000" dirty="0"/>
            </a:br>
            <a:r>
              <a:rPr lang="en-US" altLang="en-IL" sz="2000" dirty="0">
                <a:sym typeface="Wingdings" pitchFamily="2" charset="2"/>
              </a:rPr>
              <a:t> we remain stuck in the local minimum</a:t>
            </a:r>
          </a:p>
          <a:p>
            <a:pPr algn="l" rtl="0" eaLnBrk="1" hangingPunct="1"/>
            <a:r>
              <a:rPr lang="en-US" altLang="en-IL" sz="2000" dirty="0"/>
              <a:t>A </a:t>
            </a:r>
            <a:r>
              <a:rPr lang="en-US" altLang="en-IL" sz="2000" u="sng" dirty="0"/>
              <a:t>large</a:t>
            </a:r>
            <a:r>
              <a:rPr lang="en-US" altLang="en-IL" sz="2000" dirty="0"/>
              <a:t> perturbation size can lead to clashes and a very high rejection rate</a:t>
            </a:r>
            <a:br>
              <a:rPr lang="en-US" altLang="en-IL" sz="2000" dirty="0"/>
            </a:br>
            <a:r>
              <a:rPr lang="en-US" altLang="en-IL" sz="2000" dirty="0">
                <a:sym typeface="Wingdings" pitchFamily="2" charset="2"/>
              </a:rPr>
              <a:t></a:t>
            </a:r>
            <a:r>
              <a:rPr lang="en-US" altLang="en-IL" sz="2000" dirty="0"/>
              <a:t>  we remain stuck in the same local minimum</a:t>
            </a:r>
          </a:p>
          <a:p>
            <a:pPr algn="l" rtl="0" eaLnBrk="1" hangingPunct="1"/>
            <a:r>
              <a:rPr lang="en-US" altLang="en-IL" sz="2000" dirty="0"/>
              <a:t>We can increase or decrease the step size until a fixed rejection rate (for example, 50%) is achieved</a:t>
            </a:r>
          </a:p>
          <a:p>
            <a:pPr algn="l" rtl="0" eaLnBrk="1" hangingPunct="1"/>
            <a:endParaRPr lang="he-IL" altLang="en-IL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EBEFF3-3631-B44A-9FD6-EEA3C1E34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099" y="1193945"/>
            <a:ext cx="16002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8578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BA6E7-1B05-674E-AAF1-5D5E1E0F3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0" i="1" dirty="0"/>
              <a:t>Other popular variants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C910D-95CB-0E43-A1E4-F42BBE6A1D3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200" y="1600214"/>
            <a:ext cx="8229600" cy="4525963"/>
          </a:xfrm>
        </p:spPr>
        <p:txBody>
          <a:bodyPr/>
          <a:lstStyle/>
          <a:p>
            <a:r>
              <a:rPr lang="en-IL" b="1" dirty="0"/>
              <a:t>Hamiltonian MCMC (HMC)</a:t>
            </a:r>
            <a:br>
              <a:rPr lang="en-IL" dirty="0"/>
            </a:br>
            <a:r>
              <a:rPr lang="en-IL" sz="1400" i="1" dirty="0"/>
              <a:t>(Duane, Kennedy, Pendelton and Roweth 1987)</a:t>
            </a:r>
            <a:endParaRPr lang="en-IL" sz="1400" dirty="0"/>
          </a:p>
          <a:p>
            <a:pPr lvl="1"/>
            <a:r>
              <a:rPr lang="en-IL" sz="2000" dirty="0">
                <a:solidFill>
                  <a:schemeClr val="tx1"/>
                </a:solidFill>
              </a:rPr>
              <a:t>Proposal distribution is based on short molecular dynamic simulations (later in course)</a:t>
            </a:r>
          </a:p>
          <a:p>
            <a:pPr lvl="1"/>
            <a:r>
              <a:rPr lang="en-IL" sz="2000" dirty="0">
                <a:solidFill>
                  <a:schemeClr val="tx1"/>
                </a:solidFill>
              </a:rPr>
              <a:t>Applications to Neural networks (Neal, 1996)</a:t>
            </a:r>
          </a:p>
          <a:p>
            <a:r>
              <a:rPr lang="en-IL" b="1" dirty="0"/>
              <a:t>No U-Turn MCMC (NUTS)</a:t>
            </a:r>
            <a:br>
              <a:rPr lang="en-IL" dirty="0"/>
            </a:br>
            <a:r>
              <a:rPr lang="en-IL" sz="1400" i="1" dirty="0"/>
              <a:t>(Hoffman and Gelman, 2011)</a:t>
            </a:r>
          </a:p>
          <a:p>
            <a:pPr lvl="1"/>
            <a:r>
              <a:rPr lang="en-IL" sz="2000" dirty="0">
                <a:solidFill>
                  <a:schemeClr val="tx1"/>
                </a:solidFill>
              </a:rPr>
              <a:t>Based on Hamiltonian MCMC</a:t>
            </a:r>
          </a:p>
          <a:p>
            <a:pPr lvl="1"/>
            <a:r>
              <a:rPr lang="en-IL" sz="2000" dirty="0">
                <a:solidFill>
                  <a:schemeClr val="tx1"/>
                </a:solidFill>
              </a:rPr>
              <a:t>A recursive scheme for automatically tuning HMC parameters and preventing resampling </a:t>
            </a:r>
            <a:br>
              <a:rPr lang="en-IL" dirty="0"/>
            </a:br>
            <a:endParaRPr lang="en-IL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1712735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Title 1">
            <a:extLst>
              <a:ext uri="{FF2B5EF4-FFF2-40B4-BE49-F238E27FC236}">
                <a16:creationId xmlns:a16="http://schemas.microsoft.com/office/drawing/2014/main" id="{D96ED99F-33FD-B743-B695-8AF2DA478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L">
                <a:cs typeface="Times New Roman" panose="02020603050405020304" pitchFamily="18" charset="0"/>
              </a:rPr>
              <a:t>Monte-Carlo in Rosetta</a:t>
            </a:r>
            <a:endParaRPr lang="he-IL" altLang="en-IL"/>
          </a:p>
        </p:txBody>
      </p:sp>
      <p:sp>
        <p:nvSpPr>
          <p:cNvPr id="133122" name="Content Placeholder 2">
            <a:extLst>
              <a:ext uri="{FF2B5EF4-FFF2-40B4-BE49-F238E27FC236}">
                <a16:creationId xmlns:a16="http://schemas.microsoft.com/office/drawing/2014/main" id="{AC8BF5F9-1E0A-3040-9C86-6174D8127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IL" sz="2400" dirty="0">
                <a:cs typeface="Arial" panose="020B0604020202020204" pitchFamily="34" charset="0"/>
              </a:rPr>
              <a:t>In Rosetta, it is common to use any of the above tricks, MCM in particular</a:t>
            </a:r>
          </a:p>
          <a:p>
            <a:pPr eaLnBrk="1" hangingPunct="1"/>
            <a:r>
              <a:rPr lang="en-US" altLang="en-IL" sz="2400" dirty="0">
                <a:cs typeface="Arial" panose="020B0604020202020204" pitchFamily="34" charset="0"/>
              </a:rPr>
              <a:t>In general, a single simulation is short (no more than a few minutes), but is repeated </a:t>
            </a:r>
            <a:r>
              <a:rPr lang="en-US" altLang="en-IL" sz="2400" i="1" dirty="0">
                <a:cs typeface="Arial" panose="020B0604020202020204" pitchFamily="34" charset="0"/>
              </a:rPr>
              <a:t>k</a:t>
            </a:r>
            <a:r>
              <a:rPr lang="en-US" altLang="en-IL" sz="2400" dirty="0">
                <a:cs typeface="Arial" panose="020B0604020202020204" pitchFamily="34" charset="0"/>
              </a:rPr>
              <a:t> independent times – getting </a:t>
            </a:r>
            <a:r>
              <a:rPr lang="en-US" altLang="en-IL" sz="2400" i="1" dirty="0">
                <a:cs typeface="Arial" panose="020B0604020202020204" pitchFamily="34" charset="0"/>
              </a:rPr>
              <a:t>k</a:t>
            </a:r>
            <a:r>
              <a:rPr lang="en-US" altLang="en-IL" sz="2400" dirty="0">
                <a:cs typeface="Arial" panose="020B0604020202020204" pitchFamily="34" charset="0"/>
              </a:rPr>
              <a:t> sampled “decoys” </a:t>
            </a:r>
          </a:p>
          <a:p>
            <a:pPr lvl="1" eaLnBrk="1" hangingPunct="1"/>
            <a:r>
              <a:rPr lang="en-US" altLang="en-IL" sz="2000" dirty="0">
                <a:cs typeface="Arial" panose="020B0604020202020204" pitchFamily="34" charset="0"/>
              </a:rPr>
              <a:t>We use energy scoring to decide which is the best decoy structure – hopefully this is the near-native solution</a:t>
            </a:r>
          </a:p>
          <a:p>
            <a:pPr lvl="1" eaLnBrk="1" hangingPunct="1"/>
            <a:r>
              <a:rPr lang="en-US" altLang="en-IL" sz="2000" dirty="0">
                <a:cs typeface="Arial" panose="020B0604020202020204" pitchFamily="34" charset="0"/>
              </a:rPr>
              <a:t>Low-resolution sampling is often used to create a very large number of initial decoys, and only the best one are moved to high-resolution minimization</a:t>
            </a:r>
            <a:endParaRPr lang="he-IL" altLang="en-IL" sz="2000" dirty="0"/>
          </a:p>
        </p:txBody>
      </p:sp>
    </p:spTree>
    <p:extLst>
      <p:ext uri="{BB962C8B-B14F-4D97-AF65-F5344CB8AC3E}">
        <p14:creationId xmlns:p14="http://schemas.microsoft.com/office/powerpoint/2010/main" val="2197812454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Title 1">
            <a:extLst>
              <a:ext uri="{FF2B5EF4-FFF2-40B4-BE49-F238E27FC236}">
                <a16:creationId xmlns:a16="http://schemas.microsoft.com/office/drawing/2014/main" id="{5478FD39-7F6A-F442-BE1C-E713F96AE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L" b="0" dirty="0">
                <a:cs typeface="Times New Roman" panose="02020603050405020304" pitchFamily="18" charset="0"/>
              </a:rPr>
              <a:t>Summary: optimization methods</a:t>
            </a:r>
            <a:endParaRPr lang="he-IL" altLang="en-IL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71CF7-3C4F-7541-9050-AB53101BF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1">
            <a:normAutofit/>
          </a:bodyPr>
          <a:lstStyle/>
          <a:p>
            <a:pPr eaLnBrk="1" fontAlgn="auto" hangingPunct="1">
              <a:spcAft>
                <a:spcPts val="600"/>
              </a:spcAft>
              <a:defRPr/>
            </a:pPr>
            <a:r>
              <a:rPr lang="en-US" sz="2200" b="1" dirty="0"/>
              <a:t>Gradient-based methods</a:t>
            </a:r>
            <a:r>
              <a:rPr lang="en-US" sz="2200" dirty="0"/>
              <a:t> are suitable for identifying</a:t>
            </a:r>
            <a:br>
              <a:rPr lang="en-US" sz="2200" dirty="0"/>
            </a:br>
            <a:r>
              <a:rPr lang="en-US" sz="2200" i="1" dirty="0"/>
              <a:t>near-by energy minima</a:t>
            </a:r>
          </a:p>
          <a:p>
            <a:pPr eaLnBrk="1" fontAlgn="auto" hangingPunct="1">
              <a:spcAft>
                <a:spcPts val="600"/>
              </a:spcAft>
              <a:defRPr/>
            </a:pPr>
            <a:r>
              <a:rPr lang="en-US" sz="2200" b="1" dirty="0" err="1"/>
              <a:t>Metroplois</a:t>
            </a:r>
            <a:r>
              <a:rPr lang="en-US" sz="2200" b="1" dirty="0"/>
              <a:t>-Hastings MCMC </a:t>
            </a:r>
            <a:r>
              <a:rPr lang="en-US" sz="2200" dirty="0"/>
              <a:t>can recover </a:t>
            </a:r>
            <a:r>
              <a:rPr lang="en-US" sz="2200"/>
              <a:t>the </a:t>
            </a:r>
            <a:r>
              <a:rPr lang="en-US" sz="2200" i="1"/>
              <a:t>Boltzmann </a:t>
            </a:r>
            <a:r>
              <a:rPr lang="en-US" sz="2200" i="1" dirty="0"/>
              <a:t>distribution</a:t>
            </a:r>
            <a:r>
              <a:rPr lang="en-US" sz="2200" dirty="0"/>
              <a:t> in some applications, but for protein folding, we cannot hope to cover the huge conformational space, or recover the </a:t>
            </a:r>
            <a:r>
              <a:rPr lang="en-US" sz="2200" dirty="0" err="1"/>
              <a:t>Boltzman</a:t>
            </a:r>
            <a:r>
              <a:rPr lang="en-US" sz="2200" dirty="0"/>
              <a:t> distribution.</a:t>
            </a:r>
          </a:p>
          <a:p>
            <a:pPr eaLnBrk="1" fontAlgn="auto" hangingPunct="1">
              <a:spcAft>
                <a:spcPts val="600"/>
              </a:spcAft>
              <a:defRPr/>
            </a:pPr>
            <a:r>
              <a:rPr lang="en-US" sz="2200" b="1" dirty="0"/>
              <a:t>“The art”: </a:t>
            </a:r>
            <a:r>
              <a:rPr lang="en-US" sz="2200" dirty="0"/>
              <a:t>some tricks help us find good </a:t>
            </a:r>
            <a:r>
              <a:rPr lang="en-US" sz="2200" i="1" dirty="0"/>
              <a:t>low-energy near-native</a:t>
            </a:r>
            <a:r>
              <a:rPr lang="en-US" sz="2200" dirty="0"/>
              <a:t>.</a:t>
            </a:r>
          </a:p>
          <a:p>
            <a:pPr eaLnBrk="1" fontAlgn="auto" hangingPunct="1">
              <a:spcAft>
                <a:spcPts val="600"/>
              </a:spcAft>
              <a:defRPr/>
            </a:pPr>
            <a:r>
              <a:rPr lang="en-US" sz="2200" dirty="0"/>
              <a:t>We didn’t cover some very popular non-linear optimization methods:</a:t>
            </a:r>
            <a:endParaRPr lang="en-US" sz="2800" dirty="0"/>
          </a:p>
          <a:p>
            <a:pPr lvl="1" eaLnBrk="1" fontAlgn="auto" hangingPunct="1">
              <a:spcAft>
                <a:spcPts val="600"/>
              </a:spcAft>
              <a:defRPr/>
            </a:pPr>
            <a:r>
              <a:rPr lang="en-US" sz="1800" b="1" dirty="0"/>
              <a:t>Linear and convex programming ; expectation maximization algorithm ; Branch and bound algorithms ; Dead-end elimination; mean-field approach ; And more…</a:t>
            </a:r>
            <a:endParaRPr lang="he-IL" sz="1800" b="1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sz="2800" dirty="0"/>
          </a:p>
          <a:p>
            <a:pPr eaLnBrk="1" fontAlgn="auto" hangingPunct="1">
              <a:spcAft>
                <a:spcPts val="0"/>
              </a:spcAft>
              <a:defRPr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573084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>
            <a:extLst>
              <a:ext uri="{FF2B5EF4-FFF2-40B4-BE49-F238E27FC236}">
                <a16:creationId xmlns:a16="http://schemas.microsoft.com/office/drawing/2014/main" id="{594D8EC9-5E34-4349-A5AE-3699A0364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L" b="0" dirty="0">
                <a:solidFill>
                  <a:srgbClr val="002060"/>
                </a:solidFill>
                <a:cs typeface="Times New Roman" panose="02020603050405020304" pitchFamily="18" charset="0"/>
              </a:rPr>
              <a:t>A-orthogonality in conjugate GD</a:t>
            </a:r>
            <a:endParaRPr lang="he-IL" altLang="en-IL" b="0" dirty="0">
              <a:solidFill>
                <a:srgbClr val="002060"/>
              </a:solidFill>
            </a:endParaRPr>
          </a:p>
        </p:txBody>
      </p:sp>
      <p:pic>
        <p:nvPicPr>
          <p:cNvPr id="48130" name="Picture 2">
            <a:extLst>
              <a:ext uri="{FF2B5EF4-FFF2-40B4-BE49-F238E27FC236}">
                <a16:creationId xmlns:a16="http://schemas.microsoft.com/office/drawing/2014/main" id="{404170EE-D1F2-BD42-99DA-DDCA62FF0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4" t="26389" r="14024" b="8578"/>
          <a:stretch>
            <a:fillRect/>
          </a:stretch>
        </p:blipFill>
        <p:spPr bwMode="auto">
          <a:xfrm>
            <a:off x="928688" y="1285875"/>
            <a:ext cx="6929437" cy="380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97012B-8934-114B-92FC-5DC7DAA57F6D}"/>
              </a:ext>
            </a:extLst>
          </p:cNvPr>
          <p:cNvSpPr txBox="1"/>
          <p:nvPr/>
        </p:nvSpPr>
        <p:spPr>
          <a:xfrm>
            <a:off x="428625" y="5429250"/>
            <a:ext cx="8572500" cy="7080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i="1" dirty="0">
                <a:solidFill>
                  <a:srgbClr val="FF0000"/>
                </a:solidFill>
              </a:rPr>
              <a:t>A is a transformation that “stretches” the narrow vallies, thus enabling search only in orthogonal directions (post-stretching)</a:t>
            </a:r>
          </a:p>
        </p:txBody>
      </p:sp>
      <p:sp>
        <p:nvSpPr>
          <p:cNvPr id="48132" name="Rectangle 5">
            <a:extLst>
              <a:ext uri="{FF2B5EF4-FFF2-40B4-BE49-F238E27FC236}">
                <a16:creationId xmlns:a16="http://schemas.microsoft.com/office/drawing/2014/main" id="{42B2073B-365B-D144-9F5E-1EFD0754C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4750" y="6627813"/>
            <a:ext cx="5572125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0"/>
              </a:spcBef>
              <a:buFontTx/>
              <a:buNone/>
            </a:pPr>
            <a:r>
              <a:rPr lang="en-US" altLang="en-IL" sz="900"/>
              <a:t>Image taken from: </a:t>
            </a:r>
            <a:r>
              <a:rPr lang="en-US" altLang="en-IL" sz="900" i="1"/>
              <a:t>An Introduction to the Conjugate Gradient Method without the Agonizing Pain. </a:t>
            </a:r>
            <a:r>
              <a:rPr lang="en-US" altLang="en-IL" sz="900"/>
              <a:t>Shewchuk 1994</a:t>
            </a:r>
            <a:endParaRPr lang="he-IL" altLang="en-IL" sz="900"/>
          </a:p>
        </p:txBody>
      </p:sp>
    </p:spTree>
    <p:extLst>
      <p:ext uri="{BB962C8B-B14F-4D97-AF65-F5344CB8AC3E}">
        <p14:creationId xmlns:p14="http://schemas.microsoft.com/office/powerpoint/2010/main" val="31805571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>
            <a:extLst>
              <a:ext uri="{FF2B5EF4-FFF2-40B4-BE49-F238E27FC236}">
                <a16:creationId xmlns:a16="http://schemas.microsoft.com/office/drawing/2014/main" id="{B3D548F8-4E65-AB42-8786-12E93BE7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IL" sz="3600" b="0" dirty="0">
                <a:solidFill>
                  <a:srgbClr val="002060"/>
                </a:solidFill>
                <a:cs typeface="Times New Roman" panose="02020603050405020304" pitchFamily="18" charset="0"/>
              </a:rPr>
              <a:t>Finding a local minimum through </a:t>
            </a:r>
            <a:r>
              <a:rPr lang="en-US" altLang="en-IL" sz="3600" dirty="0">
                <a:solidFill>
                  <a:srgbClr val="002060"/>
                </a:solidFill>
                <a:cs typeface="Times New Roman" panose="02020603050405020304" pitchFamily="18" charset="0"/>
              </a:rPr>
              <a:t>root finding </a:t>
            </a:r>
            <a:r>
              <a:rPr lang="en-US" altLang="en-IL" sz="3600" b="0" dirty="0">
                <a:solidFill>
                  <a:srgbClr val="002060"/>
                </a:solidFill>
                <a:cs typeface="Times New Roman" panose="02020603050405020304" pitchFamily="18" charset="0"/>
              </a:rPr>
              <a:t>– when does f(x) = 0?</a:t>
            </a:r>
            <a:endParaRPr lang="he-IL" altLang="en-IL" sz="3600" b="0" dirty="0">
              <a:solidFill>
                <a:srgbClr val="002060"/>
              </a:solidFill>
            </a:endParaRPr>
          </a:p>
        </p:txBody>
      </p:sp>
      <p:pic>
        <p:nvPicPr>
          <p:cNvPr id="50178" name="Picture 6">
            <a:extLst>
              <a:ext uri="{FF2B5EF4-FFF2-40B4-BE49-F238E27FC236}">
                <a16:creationId xmlns:a16="http://schemas.microsoft.com/office/drawing/2014/main" id="{B66105F9-6CD4-9242-9B49-9DAB813DA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2214563"/>
            <a:ext cx="4448175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F33EA60-B296-204C-B5AF-07438ACD9544}"/>
              </a:ext>
            </a:extLst>
          </p:cNvPr>
          <p:cNvSpPr/>
          <p:nvPr/>
        </p:nvSpPr>
        <p:spPr>
          <a:xfrm>
            <a:off x="5357813" y="3786188"/>
            <a:ext cx="214312" cy="214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e-IL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9C66592-1820-A242-8FEB-094C4BC945A7}"/>
              </a:ext>
            </a:extLst>
          </p:cNvPr>
          <p:cNvSpPr/>
          <p:nvPr/>
        </p:nvSpPr>
        <p:spPr>
          <a:xfrm>
            <a:off x="3357563" y="3786188"/>
            <a:ext cx="214312" cy="214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95259582"/>
      </p:ext>
    </p:extLst>
  </p:cSld>
  <p:clrMapOvr>
    <a:masterClrMapping/>
  </p:clrMapOvr>
</p:sld>
</file>

<file path=ppt/theme/theme1.xml><?xml version="1.0" encoding="utf-8"?>
<a:theme xmlns:a="http://schemas.openxmlformats.org/drawingml/2006/main" name="1_mytheme1">
  <a:themeElements>
    <a:clrScheme name="Dads Tie.pot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lnDef>
  </a:objectDefaults>
  <a:extraClrSchemeLst>
    <a:extraClrScheme>
      <a:clrScheme name="Dads Tie.pot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ds Tie.pot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s Tie.pot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s Tie.pot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s Tie.pot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s Tie.pot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mytheme1">
  <a:themeElements>
    <a:clrScheme name="Dads Tie.pot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lnDef>
  </a:objectDefaults>
  <a:extraClrSchemeLst>
    <a:extraClrScheme>
      <a:clrScheme name="Dads Tie.pot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ds Tie.pot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s Tie.pot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s Tie.pot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s Tie.pot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s Tie.pot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6E6E9"/>
        </a:solidFill>
        <a:ln w="127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40639" marR="40639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40639" marR="40639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17786</TotalTime>
  <Words>3538</Words>
  <Application>Microsoft Macintosh PowerPoint</Application>
  <PresentationFormat>On-screen Show (4:3)</PresentationFormat>
  <Paragraphs>402</Paragraphs>
  <Slides>77</Slides>
  <Notes>10</Notes>
  <HiddenSlides>3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77</vt:i4>
      </vt:variant>
    </vt:vector>
  </HeadingPairs>
  <TitlesOfParts>
    <vt:vector size="93" baseType="lpstr">
      <vt:lpstr>Arial</vt:lpstr>
      <vt:lpstr>Calibri</vt:lpstr>
      <vt:lpstr>Cambria Math</vt:lpstr>
      <vt:lpstr>Catamaran</vt:lpstr>
      <vt:lpstr>Catamaran Regular</vt:lpstr>
      <vt:lpstr>Catamaran SemiBold</vt:lpstr>
      <vt:lpstr>Consolas</vt:lpstr>
      <vt:lpstr>Courier New</vt:lpstr>
      <vt:lpstr>Monotype Sorts</vt:lpstr>
      <vt:lpstr>Times New Roman</vt:lpstr>
      <vt:lpstr>Wingdings</vt:lpstr>
      <vt:lpstr>1_mytheme1</vt:lpstr>
      <vt:lpstr>2_mytheme1</vt:lpstr>
      <vt:lpstr>3_White</vt:lpstr>
      <vt:lpstr>Equation</vt:lpstr>
      <vt:lpstr>Photo Editor Photo</vt:lpstr>
      <vt:lpstr>3D Data Processing in  Structural Biology Optimization methods for ab initio protein folding  part II  </vt:lpstr>
      <vt:lpstr>Outline</vt:lpstr>
      <vt:lpstr>Gradient Descent Minimization Algorithm</vt:lpstr>
      <vt:lpstr>PowerPoint Presentation</vt:lpstr>
      <vt:lpstr>Gradient Descent Minimization Algorithm:</vt:lpstr>
      <vt:lpstr>2-D Rosenbrock’s Function: a Banana Shaped Valley Pathologically Slow Convergence for Gradient Descent </vt:lpstr>
      <vt:lpstr>(One) solution: non-linear conjugate  gradient descent  (derived from linear version, Hestenes and Eduards, 1952)</vt:lpstr>
      <vt:lpstr>A-orthogonality in conjugate GD</vt:lpstr>
      <vt:lpstr>Finding a local minimum through root finding – when does f(x) = 0?</vt:lpstr>
      <vt:lpstr>Root finding using Taylor’s Series</vt:lpstr>
      <vt:lpstr>Taylor’s Approximation: f(x)=ex</vt:lpstr>
      <vt:lpstr>Taylor’s Approximation of  f(x) = sin(x)2x at x=1.5</vt:lpstr>
      <vt:lpstr>Taylor’s Approximation of  f(x) = sin(x)2x at x=1.5</vt:lpstr>
      <vt:lpstr>Taylor’s Approximation of  f(x) = sin(x)2x at x=1.5</vt:lpstr>
      <vt:lpstr>Taylor’s Approximation of  f(x) = sin(x)2x at x=1.5</vt:lpstr>
      <vt:lpstr>From Taylor’s Series to Root Finding (one-dimension)</vt:lpstr>
      <vt:lpstr>Newton-Raphson Method for Root Finding (one-dimension)</vt:lpstr>
      <vt:lpstr>Newton-Raphson: Quadratic Convergence Rate</vt:lpstr>
      <vt:lpstr>The Secant Method (one-dimension)</vt:lpstr>
      <vt:lpstr>Newton’s Method: from Root Finding to Minimization</vt:lpstr>
      <vt:lpstr>Newton’s Method for Minimization:</vt:lpstr>
      <vt:lpstr>Newton’s Method for Minimization: Higher Dimensions</vt:lpstr>
      <vt:lpstr>Quasi-Newton Methods: generalizing the Secant method for higher dimensions</vt:lpstr>
      <vt:lpstr>Comparison of Derivative Methods</vt:lpstr>
      <vt:lpstr>Additional resources on  gradient-based methods</vt:lpstr>
      <vt:lpstr>Outline</vt:lpstr>
      <vt:lpstr>Harder Goal: Move from an Arbitrary Model to a Correct One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Monte-Carlo methods (a.k.a. MC simulations, MC sampling or MC search)</vt:lpstr>
      <vt:lpstr>Example: estimating Π by independent  Monte-Carlo samples (I)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Drunk Sailor’s Random Walk</vt:lpstr>
      <vt:lpstr>Markov-Chain Monte Carlo (MCMC)</vt:lpstr>
      <vt:lpstr>Analysis of a Two-Nodes Walk</vt:lpstr>
      <vt:lpstr>MCMC algorithm for sampling protein conformations</vt:lpstr>
      <vt:lpstr>The Metropolis-Hastings Criterion</vt:lpstr>
      <vt:lpstr>Making sense of the Metropolis criterion</vt:lpstr>
      <vt:lpstr>MCMC Algorithm for sampling protein conformations based on Metropolis-Hastings</vt:lpstr>
      <vt:lpstr>Trick 1: Simulated Annealing</vt:lpstr>
      <vt:lpstr>Trick 2: Monte-Carlo with Energy Minimization (MCM) Scheraga et al., 1987</vt:lpstr>
      <vt:lpstr>Trick 3: Switching between low-resolution (smooth) and high-resolution (ragged) configuration spaces (energy functions)</vt:lpstr>
      <vt:lpstr>Trick 4: Repulsive Energy Ramping</vt:lpstr>
      <vt:lpstr>Other popular variants</vt:lpstr>
      <vt:lpstr>Monte-Carlo in Rosetta</vt:lpstr>
      <vt:lpstr>Summary: optimization methods</vt:lpstr>
    </vt:vector>
  </TitlesOfParts>
  <Company>TEL AVIV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FLEX* - REVIEW</dc:title>
  <dc:creator>shulmana</dc:creator>
  <cp:lastModifiedBy>Barak Raveh</cp:lastModifiedBy>
  <cp:revision>291</cp:revision>
  <dcterms:created xsi:type="dcterms:W3CDTF">2002-01-05T12:44:40Z</dcterms:created>
  <dcterms:modified xsi:type="dcterms:W3CDTF">2021-04-13T05:56:33Z</dcterms:modified>
</cp:coreProperties>
</file>